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804" r:id="rId1"/>
  </p:sldMasterIdLst>
  <p:notesMasterIdLst>
    <p:notesMasterId r:id="rId9"/>
  </p:notesMasterIdLst>
  <p:sldIdLst>
    <p:sldId id="256" r:id="rId2"/>
    <p:sldId id="259" r:id="rId3"/>
    <p:sldId id="263" r:id="rId4"/>
    <p:sldId id="265" r:id="rId5"/>
    <p:sldId id="264" r:id="rId6"/>
    <p:sldId id="266" r:id="rId7"/>
    <p:sldId id="267" r:id="rId8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D6EBE4"/>
    <a:srgbClr val="76D5D7"/>
    <a:srgbClr val="424242"/>
    <a:srgbClr val="A8D5D6"/>
    <a:srgbClr val="D87C79"/>
    <a:srgbClr val="F13F3D"/>
    <a:srgbClr val="FFABA9"/>
    <a:srgbClr val="284A65"/>
    <a:srgbClr val="0A7E9E"/>
    <a:srgbClr val="76D5D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No Style, No Grid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91EBBBCC-DAD2-459C-BE2E-F6DE35CF9A28}" styleName="Dark Style 2 - Accent 3/Accent 4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0505E3EF-67EA-436B-97B2-0124C06EBD24}" styleName="Medium Style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  <a:tblStyle styleId="{8799B23B-EC83-4686-B30A-512413B5E67A}" styleName="Light Style 3 - Accent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5940675A-B579-460E-94D1-54222C63F5DA}" styleName="No Style, Table Grid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C083E6E3-FA7D-4D7B-A595-EF9225AFEA82}" styleName="Light Style 1 - Accent 3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3">
              <a:alpha val="2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12700" cmpd="sng">
              <a:solidFill>
                <a:schemeClr val="accent3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12700" cmpd="sng">
              <a:solidFill>
                <a:schemeClr val="accent3"/>
              </a:solidFill>
            </a:ln>
          </a:bottom>
        </a:tcBdr>
        <a:fill>
          <a:noFill/>
        </a:fill>
      </a:tcStyle>
    </a:firstRow>
  </a:tblStyle>
  <a:tblStyle styleId="{1FECB4D8-DB02-4DC6-A0A2-4F2EBAE1DC90}" styleName="Medium Style 1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3">
              <a:tint val="20000"/>
            </a:schemeClr>
          </a:solidFill>
        </a:fill>
      </a:tcStyle>
    </a:band1H>
    <a:band1V>
      <a:tcStyle>
        <a:tcBdr/>
        <a:fill>
          <a:solidFill>
            <a:schemeClr val="accent3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3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27596"/>
    <p:restoredTop sz="93813"/>
  </p:normalViewPr>
  <p:slideViewPr>
    <p:cSldViewPr snapToGrid="0" snapToObjects="1">
      <p:cViewPr varScale="1">
        <p:scale>
          <a:sx n="104" d="100"/>
          <a:sy n="104" d="100"/>
        </p:scale>
        <p:origin x="2096" y="112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AE04656-A4B7-6640-873B-17FA876DEAB9}" type="datetimeFigureOut">
              <a:rPr lang="en-US" smtClean="0"/>
              <a:t>10/4/22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E315666-FB2E-584E-A89F-D9F754B6B66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068201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E315666-FB2E-584E-A89F-D9F754B6B66D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61256061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E315666-FB2E-584E-A89F-D9F754B6B66D}" type="slidenum">
              <a:rPr lang="en-US" smtClean="0"/>
              <a:t>3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36677623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Drag picture to placeholder or click icon to add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9C33621-6444-C449-952E-07DA1F1ED4FF}" type="datetimeFigureOut">
              <a:rPr lang="en-US" smtClean="0"/>
              <a:t>10/4/22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5D915A-9C17-764E-9451-EADE78BB720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88921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805" r:id="rId1"/>
    <p:sldLayoutId id="2147483806" r:id="rId2"/>
    <p:sldLayoutId id="2147483807" r:id="rId3"/>
    <p:sldLayoutId id="2147483808" r:id="rId4"/>
    <p:sldLayoutId id="2147483809" r:id="rId5"/>
    <p:sldLayoutId id="2147483810" r:id="rId6"/>
    <p:sldLayoutId id="2147483811" r:id="rId7"/>
    <p:sldLayoutId id="2147483812" r:id="rId8"/>
    <p:sldLayoutId id="2147483813" r:id="rId9"/>
    <p:sldLayoutId id="2147483814" r:id="rId10"/>
    <p:sldLayoutId id="2147483815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www.kompyte.com/register?utm_medium=h2hbctemplate&amp;utm_source=website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s://www.kompyte.com/register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>
            <a:extLst>
              <a:ext uri="{FF2B5EF4-FFF2-40B4-BE49-F238E27FC236}">
                <a16:creationId xmlns:a16="http://schemas.microsoft.com/office/drawing/2014/main" id="{78A044BE-28AB-8E41-BFE8-1C53331709AE}"/>
              </a:ext>
            </a:extLst>
          </p:cNvPr>
          <p:cNvSpPr/>
          <p:nvPr/>
        </p:nvSpPr>
        <p:spPr>
          <a:xfrm>
            <a:off x="6128" y="-83613"/>
            <a:ext cx="12192000" cy="6996545"/>
          </a:xfrm>
          <a:prstGeom prst="rect">
            <a:avLst/>
          </a:prstGeom>
          <a:solidFill>
            <a:srgbClr val="1A2A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Round Same Side Corner Rectangle 26">
            <a:extLst>
              <a:ext uri="{FF2B5EF4-FFF2-40B4-BE49-F238E27FC236}">
                <a16:creationId xmlns:a16="http://schemas.microsoft.com/office/drawing/2014/main" id="{51EB4FBA-2900-3149-823E-B2D16A067336}"/>
              </a:ext>
            </a:extLst>
          </p:cNvPr>
          <p:cNvSpPr/>
          <p:nvPr/>
        </p:nvSpPr>
        <p:spPr>
          <a:xfrm>
            <a:off x="10521413" y="1069030"/>
            <a:ext cx="840740" cy="5927515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A8D5D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Round Same Side Corner Rectangle 25">
            <a:extLst>
              <a:ext uri="{FF2B5EF4-FFF2-40B4-BE49-F238E27FC236}">
                <a16:creationId xmlns:a16="http://schemas.microsoft.com/office/drawing/2014/main" id="{6EAA6E19-66F6-DD43-8F2D-3446B03DA641}"/>
              </a:ext>
            </a:extLst>
          </p:cNvPr>
          <p:cNvSpPr/>
          <p:nvPr/>
        </p:nvSpPr>
        <p:spPr>
          <a:xfrm>
            <a:off x="9691704" y="2196468"/>
            <a:ext cx="831850" cy="4800077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D6EBE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3" name="Round Same Side Corner Rectangle 32">
            <a:extLst>
              <a:ext uri="{FF2B5EF4-FFF2-40B4-BE49-F238E27FC236}">
                <a16:creationId xmlns:a16="http://schemas.microsoft.com/office/drawing/2014/main" id="{AFF59339-583B-0A45-91D7-D530D791E306}"/>
              </a:ext>
            </a:extLst>
          </p:cNvPr>
          <p:cNvSpPr/>
          <p:nvPr/>
        </p:nvSpPr>
        <p:spPr>
          <a:xfrm>
            <a:off x="10523953" y="3067451"/>
            <a:ext cx="838200" cy="3920348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D87C7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Round Same Side Corner Rectangle 33">
            <a:extLst>
              <a:ext uri="{FF2B5EF4-FFF2-40B4-BE49-F238E27FC236}">
                <a16:creationId xmlns:a16="http://schemas.microsoft.com/office/drawing/2014/main" id="{09A6765C-1313-944A-B5C9-932D132C91A4}"/>
              </a:ext>
            </a:extLst>
          </p:cNvPr>
          <p:cNvSpPr/>
          <p:nvPr/>
        </p:nvSpPr>
        <p:spPr>
          <a:xfrm>
            <a:off x="11359928" y="419170"/>
            <a:ext cx="831850" cy="6577375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0A7E9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itle 1">
            <a:extLst>
              <a:ext uri="{FF2B5EF4-FFF2-40B4-BE49-F238E27FC236}">
                <a16:creationId xmlns:a16="http://schemas.microsoft.com/office/drawing/2014/main" id="{F0791A82-B0BE-5249-87E3-26A8816B8340}"/>
              </a:ext>
            </a:extLst>
          </p:cNvPr>
          <p:cNvSpPr txBox="1">
            <a:spLocks/>
          </p:cNvSpPr>
          <p:nvPr/>
        </p:nvSpPr>
        <p:spPr>
          <a:xfrm>
            <a:off x="831850" y="2976702"/>
            <a:ext cx="10515600" cy="2852737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b="1" dirty="0">
                <a:solidFill>
                  <a:schemeClr val="bg1"/>
                </a:solidFill>
                <a:latin typeface="Calibri" panose="020F0502020204030204" pitchFamily="34" charset="0"/>
                <a:ea typeface="Open Sans" charset="0"/>
                <a:cs typeface="Calibri" panose="020F0502020204030204" pitchFamily="34" charset="0"/>
              </a:rPr>
              <a:t>Win Loss Battlecard </a:t>
            </a:r>
          </a:p>
          <a:p>
            <a:pPr algn="l"/>
            <a:br>
              <a:rPr lang="en-US" b="1" dirty="0">
                <a:solidFill>
                  <a:schemeClr val="bg1"/>
                </a:solidFill>
                <a:latin typeface="Calibri" panose="020F0502020204030204" pitchFamily="34" charset="0"/>
                <a:ea typeface="Open Sans" charset="0"/>
                <a:cs typeface="Calibri" panose="020F0502020204030204" pitchFamily="34" charset="0"/>
              </a:rPr>
            </a:br>
            <a:endParaRPr lang="en-US" sz="4000" dirty="0">
              <a:solidFill>
                <a:schemeClr val="bg1"/>
              </a:solidFill>
              <a:latin typeface="Calibri Light" panose="020F0302020204030204" pitchFamily="34" charset="0"/>
              <a:ea typeface="Helvetica" charset="0"/>
              <a:cs typeface="Calibri Light" panose="020F0302020204030204" pitchFamily="34" charset="0"/>
            </a:endParaRPr>
          </a:p>
        </p:txBody>
      </p:sp>
      <p:pic>
        <p:nvPicPr>
          <p:cNvPr id="12" name="Picture 11">
            <a:extLst>
              <a:ext uri="{FF2B5EF4-FFF2-40B4-BE49-F238E27FC236}">
                <a16:creationId xmlns:a16="http://schemas.microsoft.com/office/drawing/2014/main" id="{CF8622BE-E5DE-7B4F-A70C-141BA789AFD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924232" y="815829"/>
            <a:ext cx="2075414" cy="506401"/>
          </a:xfrm>
          <a:prstGeom prst="rect">
            <a:avLst/>
          </a:prstGeom>
        </p:spPr>
      </p:pic>
      <p:sp>
        <p:nvSpPr>
          <p:cNvPr id="19" name="Oval 18">
            <a:extLst>
              <a:ext uri="{FF2B5EF4-FFF2-40B4-BE49-F238E27FC236}">
                <a16:creationId xmlns:a16="http://schemas.microsoft.com/office/drawing/2014/main" id="{C70D7692-65ED-2048-8C02-A3657F6F23C7}"/>
              </a:ext>
            </a:extLst>
          </p:cNvPr>
          <p:cNvSpPr/>
          <p:nvPr/>
        </p:nvSpPr>
        <p:spPr>
          <a:xfrm>
            <a:off x="9688529" y="2203772"/>
            <a:ext cx="838200" cy="838200"/>
          </a:xfrm>
          <a:prstGeom prst="ellipse">
            <a:avLst/>
          </a:prstGeom>
          <a:solidFill>
            <a:srgbClr val="76D5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Round Same Side Corner Rectangle 4">
            <a:extLst>
              <a:ext uri="{FF2B5EF4-FFF2-40B4-BE49-F238E27FC236}">
                <a16:creationId xmlns:a16="http://schemas.microsoft.com/office/drawing/2014/main" id="{F613D3B3-F08F-FE44-98DD-E1A0DFBD9C54}"/>
              </a:ext>
            </a:extLst>
          </p:cNvPr>
          <p:cNvSpPr/>
          <p:nvPr/>
        </p:nvSpPr>
        <p:spPr>
          <a:xfrm>
            <a:off x="9688529" y="4725677"/>
            <a:ext cx="838200" cy="2270868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FFABA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4916A6FD-75A2-464E-B888-74CC7A31E6BC}"/>
              </a:ext>
            </a:extLst>
          </p:cNvPr>
          <p:cNvSpPr/>
          <p:nvPr/>
        </p:nvSpPr>
        <p:spPr>
          <a:xfrm>
            <a:off x="10523953" y="3067451"/>
            <a:ext cx="838200" cy="838200"/>
          </a:xfrm>
          <a:prstGeom prst="ellipse">
            <a:avLst/>
          </a:prstGeom>
          <a:solidFill>
            <a:srgbClr val="F13F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5" name="Oval 24">
            <a:extLst>
              <a:ext uri="{FF2B5EF4-FFF2-40B4-BE49-F238E27FC236}">
                <a16:creationId xmlns:a16="http://schemas.microsoft.com/office/drawing/2014/main" id="{C54BA1AE-202C-374C-90E1-EFD6AC8A2509}"/>
              </a:ext>
            </a:extLst>
          </p:cNvPr>
          <p:cNvSpPr/>
          <p:nvPr/>
        </p:nvSpPr>
        <p:spPr>
          <a:xfrm>
            <a:off x="11374120" y="415519"/>
            <a:ext cx="838200" cy="838200"/>
          </a:xfrm>
          <a:prstGeom prst="ellipse">
            <a:avLst/>
          </a:prstGeom>
          <a:solidFill>
            <a:srgbClr val="0A7E9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2" name="Oval 31">
            <a:extLst>
              <a:ext uri="{FF2B5EF4-FFF2-40B4-BE49-F238E27FC236}">
                <a16:creationId xmlns:a16="http://schemas.microsoft.com/office/drawing/2014/main" id="{66237861-09A7-1342-B2C3-8BE15EC30BE3}"/>
              </a:ext>
            </a:extLst>
          </p:cNvPr>
          <p:cNvSpPr/>
          <p:nvPr/>
        </p:nvSpPr>
        <p:spPr>
          <a:xfrm>
            <a:off x="9688529" y="4725677"/>
            <a:ext cx="838200" cy="838200"/>
          </a:xfrm>
          <a:prstGeom prst="ellipse">
            <a:avLst/>
          </a:prstGeom>
          <a:solidFill>
            <a:srgbClr val="D87C7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5" name="Oval 34">
            <a:extLst>
              <a:ext uri="{FF2B5EF4-FFF2-40B4-BE49-F238E27FC236}">
                <a16:creationId xmlns:a16="http://schemas.microsoft.com/office/drawing/2014/main" id="{4DD2DA74-181B-9643-AB1C-E15E954CC91C}"/>
              </a:ext>
            </a:extLst>
          </p:cNvPr>
          <p:cNvSpPr/>
          <p:nvPr/>
        </p:nvSpPr>
        <p:spPr>
          <a:xfrm>
            <a:off x="10523953" y="1064515"/>
            <a:ext cx="838200" cy="838200"/>
          </a:xfrm>
          <a:prstGeom prst="ellipse">
            <a:avLst/>
          </a:prstGeom>
          <a:solidFill>
            <a:srgbClr val="0A7E9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Round Same Side Corner Rectangle 27">
            <a:extLst>
              <a:ext uri="{FF2B5EF4-FFF2-40B4-BE49-F238E27FC236}">
                <a16:creationId xmlns:a16="http://schemas.microsoft.com/office/drawing/2014/main" id="{3A1F7BE9-110F-1142-89CC-324B20961196}"/>
              </a:ext>
            </a:extLst>
          </p:cNvPr>
          <p:cNvSpPr/>
          <p:nvPr/>
        </p:nvSpPr>
        <p:spPr>
          <a:xfrm>
            <a:off x="11359928" y="4034553"/>
            <a:ext cx="838200" cy="2966365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F13F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8" name="Oval 17">
            <a:extLst>
              <a:ext uri="{FF2B5EF4-FFF2-40B4-BE49-F238E27FC236}">
                <a16:creationId xmlns:a16="http://schemas.microsoft.com/office/drawing/2014/main" id="{CEFB022A-6D37-DE49-96CA-B0AE411D0A8D}"/>
              </a:ext>
            </a:extLst>
          </p:cNvPr>
          <p:cNvSpPr/>
          <p:nvPr/>
        </p:nvSpPr>
        <p:spPr>
          <a:xfrm>
            <a:off x="11353676" y="4005567"/>
            <a:ext cx="838200" cy="838200"/>
          </a:xfrm>
          <a:prstGeom prst="ellipse">
            <a:avLst/>
          </a:prstGeom>
          <a:solidFill>
            <a:srgbClr val="F13F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42" name="Straight Connector 41">
            <a:extLst>
              <a:ext uri="{FF2B5EF4-FFF2-40B4-BE49-F238E27FC236}">
                <a16:creationId xmlns:a16="http://schemas.microsoft.com/office/drawing/2014/main" id="{FAE8D356-BBA6-6341-A07B-160BAF741C22}"/>
              </a:ext>
            </a:extLst>
          </p:cNvPr>
          <p:cNvCxnSpPr/>
          <p:nvPr/>
        </p:nvCxnSpPr>
        <p:spPr>
          <a:xfrm>
            <a:off x="924232" y="4460622"/>
            <a:ext cx="973394" cy="0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" name="Rectangle 6">
            <a:extLst>
              <a:ext uri="{FF2B5EF4-FFF2-40B4-BE49-F238E27FC236}">
                <a16:creationId xmlns:a16="http://schemas.microsoft.com/office/drawing/2014/main" id="{6E1A2AA2-9906-F444-BAB0-6C0BEC58CB12}"/>
              </a:ext>
            </a:extLst>
          </p:cNvPr>
          <p:cNvSpPr/>
          <p:nvPr/>
        </p:nvSpPr>
        <p:spPr>
          <a:xfrm>
            <a:off x="844550" y="4811603"/>
            <a:ext cx="2339102" cy="707886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sz="4000" dirty="0">
                <a:solidFill>
                  <a:schemeClr val="bg1"/>
                </a:solidFill>
                <a:latin typeface="Calibri Light" panose="020F0302020204030204" pitchFamily="34" charset="0"/>
                <a:ea typeface="Open Sans" charset="0"/>
                <a:cs typeface="Calibri Light" panose="020F0302020204030204" pitchFamily="34" charset="0"/>
              </a:rPr>
              <a:t>TEMPLATE</a:t>
            </a:r>
            <a:endParaRPr lang="en-US" sz="4000" dirty="0"/>
          </a:p>
        </p:txBody>
      </p:sp>
    </p:spTree>
    <p:extLst>
      <p:ext uri="{BB962C8B-B14F-4D97-AF65-F5344CB8AC3E}">
        <p14:creationId xmlns:p14="http://schemas.microsoft.com/office/powerpoint/2010/main" val="114326658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" name="Rectangle 42">
            <a:extLst>
              <a:ext uri="{FF2B5EF4-FFF2-40B4-BE49-F238E27FC236}">
                <a16:creationId xmlns:a16="http://schemas.microsoft.com/office/drawing/2014/main" id="{875301E9-B1C7-9C47-8D79-A9BE9AB4921B}"/>
              </a:ext>
            </a:extLst>
          </p:cNvPr>
          <p:cNvSpPr/>
          <p:nvPr/>
        </p:nvSpPr>
        <p:spPr>
          <a:xfrm>
            <a:off x="801" y="1"/>
            <a:ext cx="1112517" cy="6858000"/>
          </a:xfrm>
          <a:prstGeom prst="rect">
            <a:avLst/>
          </a:prstGeom>
          <a:solidFill>
            <a:srgbClr val="1A2A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ounded Rectangle 20">
            <a:extLst>
              <a:ext uri="{FF2B5EF4-FFF2-40B4-BE49-F238E27FC236}">
                <a16:creationId xmlns:a16="http://schemas.microsoft.com/office/drawing/2014/main" id="{36E18FA6-1168-3B43-87E2-64CA6AB32926}"/>
              </a:ext>
            </a:extLst>
          </p:cNvPr>
          <p:cNvSpPr/>
          <p:nvPr/>
        </p:nvSpPr>
        <p:spPr>
          <a:xfrm>
            <a:off x="969544" y="4693619"/>
            <a:ext cx="4807230" cy="1877151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74" name="Rectangle 73"/>
          <p:cNvSpPr/>
          <p:nvPr/>
        </p:nvSpPr>
        <p:spPr>
          <a:xfrm>
            <a:off x="1110351" y="4693620"/>
            <a:ext cx="6096000" cy="40011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2000" b="1" dirty="0">
                <a:solidFill>
                  <a:srgbClr val="1A2B36"/>
                </a:solidFill>
              </a:rPr>
              <a:t>Opportunities </a:t>
            </a:r>
            <a:r>
              <a:rPr lang="en-US" sz="1600" dirty="0">
                <a:solidFill>
                  <a:srgbClr val="1A2B36"/>
                </a:solidFill>
              </a:rPr>
              <a:t>(all competitors)</a:t>
            </a:r>
            <a:endParaRPr lang="en-US" sz="1600" b="1" dirty="0">
              <a:solidFill>
                <a:srgbClr val="1A2B36"/>
              </a:solidFill>
            </a:endParaRPr>
          </a:p>
        </p:txBody>
      </p:sp>
      <p:sp>
        <p:nvSpPr>
          <p:cNvPr id="25" name="Rounded Rectangle 24">
            <a:extLst>
              <a:ext uri="{FF2B5EF4-FFF2-40B4-BE49-F238E27FC236}">
                <a16:creationId xmlns:a16="http://schemas.microsoft.com/office/drawing/2014/main" id="{EEE4C1C0-7A23-284E-AA72-1A2A61697035}"/>
              </a:ext>
            </a:extLst>
          </p:cNvPr>
          <p:cNvSpPr/>
          <p:nvPr/>
        </p:nvSpPr>
        <p:spPr>
          <a:xfrm>
            <a:off x="969544" y="2499957"/>
            <a:ext cx="4807230" cy="2073751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19" name="Rounded Rectangle 18">
            <a:extLst>
              <a:ext uri="{FF2B5EF4-FFF2-40B4-BE49-F238E27FC236}">
                <a16:creationId xmlns:a16="http://schemas.microsoft.com/office/drawing/2014/main" id="{EA37C846-BED8-F641-9E56-EA3D7DAB03EC}"/>
              </a:ext>
            </a:extLst>
          </p:cNvPr>
          <p:cNvSpPr/>
          <p:nvPr/>
        </p:nvSpPr>
        <p:spPr>
          <a:xfrm>
            <a:off x="969544" y="274917"/>
            <a:ext cx="4807230" cy="2073751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22" name="Rounded Rectangle 21">
            <a:extLst>
              <a:ext uri="{FF2B5EF4-FFF2-40B4-BE49-F238E27FC236}">
                <a16:creationId xmlns:a16="http://schemas.microsoft.com/office/drawing/2014/main" id="{4D269EDA-BD20-984C-B88D-A6FC42672EB2}"/>
              </a:ext>
            </a:extLst>
          </p:cNvPr>
          <p:cNvSpPr/>
          <p:nvPr/>
        </p:nvSpPr>
        <p:spPr>
          <a:xfrm>
            <a:off x="5953024" y="274917"/>
            <a:ext cx="5659856" cy="6277385"/>
          </a:xfrm>
          <a:prstGeom prst="roundRect">
            <a:avLst>
              <a:gd name="adj" fmla="val 375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21944" y="402983"/>
            <a:ext cx="6084407" cy="510950"/>
          </a:xfrm>
        </p:spPr>
        <p:txBody>
          <a:bodyPr>
            <a:noAutofit/>
          </a:bodyPr>
          <a:lstStyle/>
          <a:p>
            <a:pPr algn="l"/>
            <a:r>
              <a:rPr lang="en-US" sz="2000" b="1" dirty="0">
                <a:solidFill>
                  <a:srgbClr val="1A2B36"/>
                </a:solidFill>
              </a:rPr>
              <a:t>Executive summary</a:t>
            </a:r>
            <a:endParaRPr lang="en-US" sz="2000" b="1" dirty="0">
              <a:solidFill>
                <a:srgbClr val="1A2B36"/>
              </a:solidFill>
              <a:effectLst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1121944" y="2579686"/>
            <a:ext cx="752695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>
                <a:solidFill>
                  <a:srgbClr val="1A2B36"/>
                </a:solidFill>
              </a:rPr>
              <a:t>Buyer personas</a:t>
            </a:r>
            <a:endParaRPr lang="en-US" sz="2000" u="sng" dirty="0">
              <a:solidFill>
                <a:srgbClr val="1A2B36"/>
              </a:solidFill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969544" y="871341"/>
            <a:ext cx="4807230" cy="1477328"/>
          </a:xfrm>
          <a:prstGeom prst="rect">
            <a:avLst/>
          </a:prstGeom>
          <a:noFill/>
          <a:ln w="57150">
            <a:noFill/>
          </a:ln>
        </p:spPr>
        <p:txBody>
          <a:bodyPr wrap="square">
            <a:spAutoFit/>
          </a:bodyPr>
          <a:lstStyle/>
          <a:p>
            <a:endParaRPr lang="en-US" sz="1000" dirty="0">
              <a:solidFill>
                <a:srgbClr val="1A2B36"/>
              </a:solidFill>
            </a:endParaRPr>
          </a:p>
          <a:p>
            <a:endParaRPr lang="en-US" sz="1000" dirty="0">
              <a:solidFill>
                <a:srgbClr val="1A2B36"/>
              </a:solidFill>
            </a:endParaRPr>
          </a:p>
          <a:p>
            <a:endParaRPr lang="en-US" sz="1000" dirty="0">
              <a:solidFill>
                <a:srgbClr val="1A2B36"/>
              </a:solidFill>
            </a:endParaRPr>
          </a:p>
          <a:p>
            <a:endParaRPr lang="en-US" sz="1000" dirty="0">
              <a:solidFill>
                <a:srgbClr val="1A2B36"/>
              </a:solidFill>
            </a:endParaRPr>
          </a:p>
          <a:p>
            <a:endParaRPr lang="en-US" sz="1000" b="0" i="0" u="none" strike="noStrike" dirty="0">
              <a:solidFill>
                <a:srgbClr val="1A2B36"/>
              </a:solidFill>
              <a:effectLst/>
            </a:endParaRPr>
          </a:p>
          <a:p>
            <a:endParaRPr lang="en-US" sz="1000" dirty="0">
              <a:solidFill>
                <a:srgbClr val="1A2B36"/>
              </a:solidFill>
            </a:endParaRPr>
          </a:p>
          <a:p>
            <a:endParaRPr lang="en-US" sz="1000" b="0" i="0" u="none" strike="noStrike" dirty="0">
              <a:solidFill>
                <a:srgbClr val="1A2B36"/>
              </a:solidFill>
              <a:effectLst/>
            </a:endParaRPr>
          </a:p>
          <a:p>
            <a:endParaRPr lang="en-US" sz="1000" dirty="0">
              <a:solidFill>
                <a:srgbClr val="1A2B36"/>
              </a:solidFill>
            </a:endParaRPr>
          </a:p>
          <a:p>
            <a:endParaRPr lang="en-US" sz="1000" b="0" i="0" u="none" strike="noStrike" dirty="0">
              <a:solidFill>
                <a:srgbClr val="1A2B36"/>
              </a:solidFill>
              <a:effectLst/>
            </a:endParaRPr>
          </a:p>
        </p:txBody>
      </p:sp>
      <p:sp>
        <p:nvSpPr>
          <p:cNvPr id="14" name="Rectangle 13"/>
          <p:cNvSpPr/>
          <p:nvPr/>
        </p:nvSpPr>
        <p:spPr>
          <a:xfrm>
            <a:off x="1053256" y="3133337"/>
            <a:ext cx="4723518" cy="1200329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200" b="0" dirty="0">
              <a:effectLst/>
            </a:endParaRPr>
          </a:p>
          <a:p>
            <a:endParaRPr lang="en-US" sz="1200" dirty="0"/>
          </a:p>
          <a:p>
            <a:endParaRPr lang="en-US" sz="1200" b="0" dirty="0">
              <a:effectLst/>
            </a:endParaRPr>
          </a:p>
          <a:p>
            <a:endParaRPr lang="en-US" sz="1200" dirty="0"/>
          </a:p>
          <a:p>
            <a:endParaRPr lang="en-US" sz="1200" b="0" dirty="0">
              <a:effectLst/>
            </a:endParaRPr>
          </a:p>
          <a:p>
            <a:r>
              <a:rPr lang="en-US" sz="1200" b="0" dirty="0">
                <a:effectLst/>
              </a:rPr>
              <a:t>. </a:t>
            </a:r>
            <a:endParaRPr lang="en-US" sz="1200" b="0" i="0" u="none" strike="noStrike" dirty="0">
              <a:solidFill>
                <a:srgbClr val="D5090A"/>
              </a:solidFill>
              <a:effectLst/>
            </a:endParaRPr>
          </a:p>
        </p:txBody>
      </p:sp>
      <p:graphicFrame>
        <p:nvGraphicFramePr>
          <p:cNvPr id="11" name="Table 1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77885273"/>
              </p:ext>
            </p:extLst>
          </p:nvPr>
        </p:nvGraphicFramePr>
        <p:xfrm>
          <a:off x="5963432" y="1181921"/>
          <a:ext cx="5512288" cy="5345418"/>
        </p:xfrm>
        <a:graphic>
          <a:graphicData uri="http://schemas.openxmlformats.org/drawingml/2006/table">
            <a:tbl>
              <a:tblPr firstRow="1" bandRow="1">
                <a:tableStyleId>{8799B23B-EC83-4686-B30A-512413B5E67A}</a:tableStyleId>
              </a:tblPr>
              <a:tblGrid>
                <a:gridCol w="1717528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28016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219200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1295400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1028084">
                <a:tc>
                  <a:txBody>
                    <a:bodyPr/>
                    <a:lstStyle/>
                    <a:p>
                      <a:pPr algn="l"/>
                      <a:r>
                        <a:rPr lang="en-US" dirty="0"/>
                        <a:t>COMPETITOR</a:t>
                      </a:r>
                      <a:br>
                        <a:rPr lang="en-US" dirty="0"/>
                      </a:br>
                      <a:r>
                        <a:rPr lang="en-US" dirty="0"/>
                        <a:t>NAME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 rtl="0"/>
                      <a:r>
                        <a:rPr lang="en-US" sz="18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Wins</a:t>
                      </a:r>
                      <a:endParaRPr lang="en-US" b="1" dirty="0">
                        <a:effectLst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Losses</a:t>
                      </a:r>
                      <a:endParaRPr lang="en-US" b="1" dirty="0">
                        <a:effectLst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Win-Loss %</a:t>
                      </a:r>
                      <a:endParaRPr lang="en-US" b="1" dirty="0">
                        <a:effectLst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748984"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700136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748983">
                <a:tc>
                  <a:txBody>
                    <a:bodyPr/>
                    <a:lstStyle/>
                    <a:p>
                      <a:endParaRPr lang="en-US" sz="120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748984">
                <a:tc>
                  <a:txBody>
                    <a:bodyPr/>
                    <a:lstStyle/>
                    <a:p>
                      <a:endParaRPr lang="en-US" sz="1200" dirty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4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1370247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i="0" u="none" strike="noStrike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Competitive average</a:t>
                      </a:r>
                      <a:endParaRPr lang="en-US" b="1" dirty="0"/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</a:tbl>
          </a:graphicData>
        </a:graphic>
      </p:graphicFrame>
      <p:sp>
        <p:nvSpPr>
          <p:cNvPr id="27" name="Subtitle 2"/>
          <p:cNvSpPr txBox="1">
            <a:spLocks/>
          </p:cNvSpPr>
          <p:nvPr/>
        </p:nvSpPr>
        <p:spPr>
          <a:xfrm>
            <a:off x="6096000" y="370748"/>
            <a:ext cx="6084407" cy="46377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b="1" dirty="0">
                <a:solidFill>
                  <a:srgbClr val="1A2B36"/>
                </a:solidFill>
              </a:rPr>
              <a:t>Total deals</a:t>
            </a:r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3653A099-7E9D-5D4E-8E1C-2E5CEDABB57B}"/>
              </a:ext>
            </a:extLst>
          </p:cNvPr>
          <p:cNvSpPr/>
          <p:nvPr/>
        </p:nvSpPr>
        <p:spPr>
          <a:xfrm>
            <a:off x="1053256" y="5223798"/>
            <a:ext cx="4723518" cy="1200329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200" b="0" dirty="0">
              <a:effectLst/>
            </a:endParaRPr>
          </a:p>
          <a:p>
            <a:endParaRPr lang="en-US" sz="1200" dirty="0"/>
          </a:p>
          <a:p>
            <a:endParaRPr lang="en-US" sz="1200" b="0" dirty="0">
              <a:effectLst/>
            </a:endParaRPr>
          </a:p>
          <a:p>
            <a:endParaRPr lang="en-US" sz="1200" dirty="0"/>
          </a:p>
          <a:p>
            <a:endParaRPr lang="en-US" sz="1200" b="0" dirty="0">
              <a:effectLst/>
            </a:endParaRPr>
          </a:p>
          <a:p>
            <a:r>
              <a:rPr lang="en-US" sz="1200" b="0" dirty="0">
                <a:effectLst/>
              </a:rPr>
              <a:t>. </a:t>
            </a:r>
            <a:endParaRPr lang="en-US" sz="1200" b="0" i="0" u="none" strike="noStrike" dirty="0">
              <a:solidFill>
                <a:srgbClr val="D5090A"/>
              </a:solidFill>
              <a:effectLst/>
            </a:endParaRPr>
          </a:p>
        </p:txBody>
      </p:sp>
      <p:sp>
        <p:nvSpPr>
          <p:cNvPr id="32" name="Rectangle 31">
            <a:extLst>
              <a:ext uri="{FF2B5EF4-FFF2-40B4-BE49-F238E27FC236}">
                <a16:creationId xmlns:a16="http://schemas.microsoft.com/office/drawing/2014/main" id="{3006D960-5BE2-0E44-B961-CF9205EB653E}"/>
              </a:ext>
            </a:extLst>
          </p:cNvPr>
          <p:cNvSpPr/>
          <p:nvPr/>
        </p:nvSpPr>
        <p:spPr>
          <a:xfrm>
            <a:off x="1053256" y="893057"/>
            <a:ext cx="4723518" cy="1200329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200" b="0" dirty="0">
              <a:effectLst/>
            </a:endParaRPr>
          </a:p>
          <a:p>
            <a:endParaRPr lang="en-US" sz="1200" dirty="0"/>
          </a:p>
          <a:p>
            <a:endParaRPr lang="en-US" sz="1200" b="0" dirty="0">
              <a:effectLst/>
            </a:endParaRPr>
          </a:p>
          <a:p>
            <a:endParaRPr lang="en-US" sz="1200" dirty="0"/>
          </a:p>
          <a:p>
            <a:endParaRPr lang="en-US" sz="1200" b="0" dirty="0">
              <a:effectLst/>
            </a:endParaRPr>
          </a:p>
          <a:p>
            <a:r>
              <a:rPr lang="en-US" sz="1200" b="0" dirty="0">
                <a:effectLst/>
              </a:rPr>
              <a:t>. </a:t>
            </a:r>
            <a:endParaRPr lang="en-US" sz="1200" b="0" i="0" u="none" strike="noStrike" dirty="0">
              <a:solidFill>
                <a:srgbClr val="D5090A"/>
              </a:solidFill>
              <a:effectLst/>
            </a:endParaRPr>
          </a:p>
        </p:txBody>
      </p:sp>
      <p:grpSp>
        <p:nvGrpSpPr>
          <p:cNvPr id="33" name="Group 32">
            <a:extLst>
              <a:ext uri="{FF2B5EF4-FFF2-40B4-BE49-F238E27FC236}">
                <a16:creationId xmlns:a16="http://schemas.microsoft.com/office/drawing/2014/main" id="{B5DFA3DA-15A9-2742-9CAB-DB9187008D6D}"/>
              </a:ext>
            </a:extLst>
          </p:cNvPr>
          <p:cNvGrpSpPr/>
          <p:nvPr/>
        </p:nvGrpSpPr>
        <p:grpSpPr>
          <a:xfrm>
            <a:off x="11799539" y="740828"/>
            <a:ext cx="249485" cy="5829942"/>
            <a:chOff x="157804" y="897491"/>
            <a:chExt cx="249485" cy="5829942"/>
          </a:xfrm>
        </p:grpSpPr>
        <p:pic>
          <p:nvPicPr>
            <p:cNvPr id="34" name="Picture 33">
              <a:extLst>
                <a:ext uri="{FF2B5EF4-FFF2-40B4-BE49-F238E27FC236}">
                  <a16:creationId xmlns:a16="http://schemas.microsoft.com/office/drawing/2014/main" id="{BEBA838B-CF1A-B442-BBD7-FBDE9C0EF01C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 rot="16200000">
              <a:off x="-218104" y="6102039"/>
              <a:ext cx="1005456" cy="245331"/>
            </a:xfrm>
            <a:prstGeom prst="rect">
              <a:avLst/>
            </a:prstGeom>
          </p:spPr>
        </p:pic>
        <p:sp>
          <p:nvSpPr>
            <p:cNvPr id="35" name="TextBox 34">
              <a:extLst>
                <a:ext uri="{FF2B5EF4-FFF2-40B4-BE49-F238E27FC236}">
                  <a16:creationId xmlns:a16="http://schemas.microsoft.com/office/drawing/2014/main" id="{35A2D3EB-438D-9745-BB80-3D44B318524C}"/>
                </a:ext>
              </a:extLst>
            </p:cNvPr>
            <p:cNvSpPr txBox="1"/>
            <p:nvPr/>
          </p:nvSpPr>
          <p:spPr>
            <a:xfrm rot="16200000">
              <a:off x="-2161756" y="3217051"/>
              <a:ext cx="4869951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>
                  <a:solidFill>
                    <a:srgbClr val="192B36"/>
                  </a:solidFill>
                  <a:latin typeface="+mj-lt"/>
                </a:rPr>
                <a:t>|  Competitive Intelligence Automation</a:t>
              </a:r>
            </a:p>
          </p:txBody>
        </p:sp>
      </p:grpSp>
      <p:sp>
        <p:nvSpPr>
          <p:cNvPr id="4" name="Rectangle 3">
            <a:extLst>
              <a:ext uri="{FF2B5EF4-FFF2-40B4-BE49-F238E27FC236}">
                <a16:creationId xmlns:a16="http://schemas.microsoft.com/office/drawing/2014/main" id="{1CEEAF8A-9C1E-6942-AD23-34F2AE6E3329}"/>
              </a:ext>
            </a:extLst>
          </p:cNvPr>
          <p:cNvSpPr/>
          <p:nvPr/>
        </p:nvSpPr>
        <p:spPr>
          <a:xfrm rot="16200000">
            <a:off x="-2558099" y="2093163"/>
            <a:ext cx="6052930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800" b="1" dirty="0">
                <a:solidFill>
                  <a:schemeClr val="bg1"/>
                </a:solidFill>
                <a:latin typeface="Calibri" panose="020F0502020204030204" pitchFamily="34" charset="0"/>
                <a:ea typeface="Open Sans" charset="0"/>
                <a:cs typeface="Calibri" panose="020F0502020204030204" pitchFamily="34" charset="0"/>
              </a:rPr>
              <a:t>Win Loss Battlecard </a:t>
            </a:r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ACCB95EE-E7CB-954C-8A33-5D37A2CDD4C0}"/>
              </a:ext>
            </a:extLst>
          </p:cNvPr>
          <p:cNvGrpSpPr/>
          <p:nvPr/>
        </p:nvGrpSpPr>
        <p:grpSpPr>
          <a:xfrm>
            <a:off x="302966" y="5610780"/>
            <a:ext cx="343839" cy="1247221"/>
            <a:chOff x="297944" y="5610780"/>
            <a:chExt cx="343839" cy="1247221"/>
          </a:xfrm>
        </p:grpSpPr>
        <p:sp>
          <p:nvSpPr>
            <p:cNvPr id="39" name="Round Same Side Corner Rectangle 38">
              <a:extLst>
                <a:ext uri="{FF2B5EF4-FFF2-40B4-BE49-F238E27FC236}">
                  <a16:creationId xmlns:a16="http://schemas.microsoft.com/office/drawing/2014/main" id="{41B34D20-8364-D548-952D-9567EF7FE09B}"/>
                </a:ext>
              </a:extLst>
            </p:cNvPr>
            <p:cNvSpPr/>
            <p:nvPr/>
          </p:nvSpPr>
          <p:spPr>
            <a:xfrm>
              <a:off x="299247" y="5610780"/>
              <a:ext cx="341233" cy="120773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D6EBE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1772FE41-29D5-3047-BD71-D7736527EE68}"/>
                </a:ext>
              </a:extLst>
            </p:cNvPr>
            <p:cNvSpPr/>
            <p:nvPr/>
          </p:nvSpPr>
          <p:spPr>
            <a:xfrm>
              <a:off x="297944" y="5610780"/>
              <a:ext cx="343838" cy="343838"/>
            </a:xfrm>
            <a:prstGeom prst="ellipse">
              <a:avLst/>
            </a:prstGeom>
            <a:solidFill>
              <a:srgbClr val="76D5D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Round Same Side Corner Rectangle 40">
              <a:extLst>
                <a:ext uri="{FF2B5EF4-FFF2-40B4-BE49-F238E27FC236}">
                  <a16:creationId xmlns:a16="http://schemas.microsoft.com/office/drawing/2014/main" id="{6CA4D002-E1E5-3E4A-AE8B-D94DE9D5109A}"/>
                </a:ext>
              </a:extLst>
            </p:cNvPr>
            <p:cNvSpPr/>
            <p:nvPr/>
          </p:nvSpPr>
          <p:spPr>
            <a:xfrm>
              <a:off x="297944" y="6257195"/>
              <a:ext cx="343839" cy="60080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ABA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634C14EA-E684-4044-8F3E-3F62F7615222}"/>
                </a:ext>
              </a:extLst>
            </p:cNvPr>
            <p:cNvSpPr/>
            <p:nvPr/>
          </p:nvSpPr>
          <p:spPr>
            <a:xfrm>
              <a:off x="297944" y="6183501"/>
              <a:ext cx="343838" cy="343838"/>
            </a:xfrm>
            <a:prstGeom prst="ellipse">
              <a:avLst/>
            </a:prstGeom>
            <a:solidFill>
              <a:srgbClr val="D87C7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cxnSp>
        <p:nvCxnSpPr>
          <p:cNvPr id="8" name="Straight Connector 7">
            <a:extLst>
              <a:ext uri="{FF2B5EF4-FFF2-40B4-BE49-F238E27FC236}">
                <a16:creationId xmlns:a16="http://schemas.microsoft.com/office/drawing/2014/main" id="{7BB60D2A-7252-8C48-8509-C8F4DD427056}"/>
              </a:ext>
            </a:extLst>
          </p:cNvPr>
          <p:cNvCxnSpPr>
            <a:cxnSpLocks/>
          </p:cNvCxnSpPr>
          <p:nvPr/>
        </p:nvCxnSpPr>
        <p:spPr>
          <a:xfrm>
            <a:off x="969544" y="850169"/>
            <a:ext cx="229181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Straight Connector 43">
            <a:extLst>
              <a:ext uri="{FF2B5EF4-FFF2-40B4-BE49-F238E27FC236}">
                <a16:creationId xmlns:a16="http://schemas.microsoft.com/office/drawing/2014/main" id="{C92FCDF0-4647-E34B-B332-2D2CEAA620AC}"/>
              </a:ext>
            </a:extLst>
          </p:cNvPr>
          <p:cNvCxnSpPr>
            <a:cxnSpLocks/>
          </p:cNvCxnSpPr>
          <p:nvPr/>
        </p:nvCxnSpPr>
        <p:spPr>
          <a:xfrm>
            <a:off x="969544" y="3044729"/>
            <a:ext cx="191081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0077E83A-DAB0-9C4E-9B5F-9CD2F2470D75}"/>
              </a:ext>
            </a:extLst>
          </p:cNvPr>
          <p:cNvCxnSpPr>
            <a:cxnSpLocks/>
          </p:cNvCxnSpPr>
          <p:nvPr/>
        </p:nvCxnSpPr>
        <p:spPr>
          <a:xfrm>
            <a:off x="969544" y="5147849"/>
            <a:ext cx="174317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9B0FC460-F94F-2341-859D-CC726A0AA399}"/>
              </a:ext>
            </a:extLst>
          </p:cNvPr>
          <p:cNvCxnSpPr>
            <a:cxnSpLocks/>
          </p:cNvCxnSpPr>
          <p:nvPr/>
        </p:nvCxnSpPr>
        <p:spPr>
          <a:xfrm>
            <a:off x="5937784" y="850169"/>
            <a:ext cx="162125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89503812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Rectangle 40">
            <a:extLst>
              <a:ext uri="{FF2B5EF4-FFF2-40B4-BE49-F238E27FC236}">
                <a16:creationId xmlns:a16="http://schemas.microsoft.com/office/drawing/2014/main" id="{160489CD-5F27-8143-BC61-E70943BC998F}"/>
              </a:ext>
            </a:extLst>
          </p:cNvPr>
          <p:cNvSpPr/>
          <p:nvPr/>
        </p:nvSpPr>
        <p:spPr>
          <a:xfrm>
            <a:off x="801" y="1577"/>
            <a:ext cx="1112517" cy="6858000"/>
          </a:xfrm>
          <a:prstGeom prst="rect">
            <a:avLst/>
          </a:prstGeom>
          <a:solidFill>
            <a:srgbClr val="1A2A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2" name="Rectangle 41">
            <a:extLst>
              <a:ext uri="{FF2B5EF4-FFF2-40B4-BE49-F238E27FC236}">
                <a16:creationId xmlns:a16="http://schemas.microsoft.com/office/drawing/2014/main" id="{5A6016A5-6721-6E40-BC11-1CDB0566718E}"/>
              </a:ext>
            </a:extLst>
          </p:cNvPr>
          <p:cNvSpPr/>
          <p:nvPr/>
        </p:nvSpPr>
        <p:spPr>
          <a:xfrm rot="16200000">
            <a:off x="-2558099" y="2103365"/>
            <a:ext cx="6052930" cy="67710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800" b="1" dirty="0">
                <a:solidFill>
                  <a:schemeClr val="bg1"/>
                </a:solidFill>
                <a:latin typeface="Calibri" panose="020F0502020204030204" pitchFamily="34" charset="0"/>
                <a:ea typeface="Open Sans" charset="0"/>
                <a:cs typeface="Calibri" panose="020F0502020204030204" pitchFamily="34" charset="0"/>
              </a:rPr>
              <a:t>Win Loss Battlecard </a:t>
            </a:r>
          </a:p>
        </p:txBody>
      </p:sp>
      <p:grpSp>
        <p:nvGrpSpPr>
          <p:cNvPr id="43" name="Group 42">
            <a:extLst>
              <a:ext uri="{FF2B5EF4-FFF2-40B4-BE49-F238E27FC236}">
                <a16:creationId xmlns:a16="http://schemas.microsoft.com/office/drawing/2014/main" id="{3C055277-9ABD-8B4F-ACE5-535D15E12356}"/>
              </a:ext>
            </a:extLst>
          </p:cNvPr>
          <p:cNvGrpSpPr/>
          <p:nvPr/>
        </p:nvGrpSpPr>
        <p:grpSpPr>
          <a:xfrm>
            <a:off x="302966" y="5612356"/>
            <a:ext cx="343839" cy="1247221"/>
            <a:chOff x="297944" y="5610780"/>
            <a:chExt cx="343839" cy="1247221"/>
          </a:xfrm>
        </p:grpSpPr>
        <p:sp>
          <p:nvSpPr>
            <p:cNvPr id="44" name="Round Same Side Corner Rectangle 43">
              <a:extLst>
                <a:ext uri="{FF2B5EF4-FFF2-40B4-BE49-F238E27FC236}">
                  <a16:creationId xmlns:a16="http://schemas.microsoft.com/office/drawing/2014/main" id="{A3E62EC6-7DD3-BA4A-B95E-50B4BAD42264}"/>
                </a:ext>
              </a:extLst>
            </p:cNvPr>
            <p:cNvSpPr/>
            <p:nvPr/>
          </p:nvSpPr>
          <p:spPr>
            <a:xfrm>
              <a:off x="299247" y="5610780"/>
              <a:ext cx="341233" cy="120773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D6EBE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C00D0A35-D148-A844-B88D-B7F336C4D3DC}"/>
                </a:ext>
              </a:extLst>
            </p:cNvPr>
            <p:cNvSpPr/>
            <p:nvPr/>
          </p:nvSpPr>
          <p:spPr>
            <a:xfrm>
              <a:off x="297944" y="5610780"/>
              <a:ext cx="343838" cy="343838"/>
            </a:xfrm>
            <a:prstGeom prst="ellipse">
              <a:avLst/>
            </a:prstGeom>
            <a:solidFill>
              <a:srgbClr val="76D5D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6" name="Round Same Side Corner Rectangle 45">
              <a:extLst>
                <a:ext uri="{FF2B5EF4-FFF2-40B4-BE49-F238E27FC236}">
                  <a16:creationId xmlns:a16="http://schemas.microsoft.com/office/drawing/2014/main" id="{5F55EFE0-A810-2B45-A89B-0A0459190976}"/>
                </a:ext>
              </a:extLst>
            </p:cNvPr>
            <p:cNvSpPr/>
            <p:nvPr/>
          </p:nvSpPr>
          <p:spPr>
            <a:xfrm>
              <a:off x="297944" y="6257195"/>
              <a:ext cx="343839" cy="600806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ABA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7" name="Oval 46">
              <a:extLst>
                <a:ext uri="{FF2B5EF4-FFF2-40B4-BE49-F238E27FC236}">
                  <a16:creationId xmlns:a16="http://schemas.microsoft.com/office/drawing/2014/main" id="{FE04C2F0-9D82-B64B-9F05-FF11603C0DC6}"/>
                </a:ext>
              </a:extLst>
            </p:cNvPr>
            <p:cNvSpPr/>
            <p:nvPr/>
          </p:nvSpPr>
          <p:spPr>
            <a:xfrm>
              <a:off x="297944" y="6183501"/>
              <a:ext cx="343838" cy="343838"/>
            </a:xfrm>
            <a:prstGeom prst="ellipse">
              <a:avLst/>
            </a:prstGeom>
            <a:solidFill>
              <a:srgbClr val="D87C7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8" name="Rounded Rectangle 17">
            <a:extLst>
              <a:ext uri="{FF2B5EF4-FFF2-40B4-BE49-F238E27FC236}">
                <a16:creationId xmlns:a16="http://schemas.microsoft.com/office/drawing/2014/main" id="{7ED2B375-7B43-A342-9741-20D3DC78DD26}"/>
              </a:ext>
            </a:extLst>
          </p:cNvPr>
          <p:cNvSpPr/>
          <p:nvPr/>
        </p:nvSpPr>
        <p:spPr>
          <a:xfrm>
            <a:off x="969543" y="4560478"/>
            <a:ext cx="10643337" cy="2022605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16" name="Rounded Rectangle 15">
            <a:extLst>
              <a:ext uri="{FF2B5EF4-FFF2-40B4-BE49-F238E27FC236}">
                <a16:creationId xmlns:a16="http://schemas.microsoft.com/office/drawing/2014/main" id="{B5749836-CE41-094D-A498-D4BDF789FFCC}"/>
              </a:ext>
            </a:extLst>
          </p:cNvPr>
          <p:cNvSpPr/>
          <p:nvPr/>
        </p:nvSpPr>
        <p:spPr>
          <a:xfrm>
            <a:off x="6367808" y="284922"/>
            <a:ext cx="5245072" cy="1885400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15" name="Rounded Rectangle 14">
            <a:extLst>
              <a:ext uri="{FF2B5EF4-FFF2-40B4-BE49-F238E27FC236}">
                <a16:creationId xmlns:a16="http://schemas.microsoft.com/office/drawing/2014/main" id="{6EBBF02D-0FAC-7542-BDC7-B3B2E6C0C1BE}"/>
              </a:ext>
            </a:extLst>
          </p:cNvPr>
          <p:cNvSpPr/>
          <p:nvPr/>
        </p:nvSpPr>
        <p:spPr>
          <a:xfrm>
            <a:off x="6367808" y="2346089"/>
            <a:ext cx="5245072" cy="2027607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14" name="Rounded Rectangle 13">
            <a:extLst>
              <a:ext uri="{FF2B5EF4-FFF2-40B4-BE49-F238E27FC236}">
                <a16:creationId xmlns:a16="http://schemas.microsoft.com/office/drawing/2014/main" id="{E1E6F127-9757-5C4B-8C1B-5D0EFC91B04A}"/>
              </a:ext>
            </a:extLst>
          </p:cNvPr>
          <p:cNvSpPr/>
          <p:nvPr/>
        </p:nvSpPr>
        <p:spPr>
          <a:xfrm>
            <a:off x="969543" y="2346089"/>
            <a:ext cx="5083335" cy="2027607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13" name="Rounded Rectangle 12">
            <a:extLst>
              <a:ext uri="{FF2B5EF4-FFF2-40B4-BE49-F238E27FC236}">
                <a16:creationId xmlns:a16="http://schemas.microsoft.com/office/drawing/2014/main" id="{9AE47D5A-24B9-1144-9039-D2BA202FAAD8}"/>
              </a:ext>
            </a:extLst>
          </p:cNvPr>
          <p:cNvSpPr/>
          <p:nvPr/>
        </p:nvSpPr>
        <p:spPr>
          <a:xfrm>
            <a:off x="969543" y="274917"/>
            <a:ext cx="5083335" cy="1883881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049590" y="308020"/>
            <a:ext cx="1630437" cy="336229"/>
          </a:xfrm>
        </p:spPr>
        <p:txBody>
          <a:bodyPr>
            <a:noAutofit/>
          </a:bodyPr>
          <a:lstStyle/>
          <a:p>
            <a:pPr algn="l"/>
            <a:r>
              <a:rPr lang="en-US" sz="2000" b="1" dirty="0">
                <a:solidFill>
                  <a:srgbClr val="1A2B36"/>
                </a:solidFill>
              </a:rPr>
              <a:t>STRENGTHS</a:t>
            </a:r>
            <a:endParaRPr lang="en-US" sz="2000" b="1" dirty="0">
              <a:solidFill>
                <a:srgbClr val="1A2B36"/>
              </a:solidFill>
              <a:effectLst/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6450620" y="295933"/>
            <a:ext cx="752695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>
                <a:solidFill>
                  <a:srgbClr val="1A2B36"/>
                </a:solidFill>
              </a:rPr>
              <a:t>OPPORTUNITIES</a:t>
            </a:r>
            <a:endParaRPr lang="en-US" sz="2000" u="sng" dirty="0">
              <a:solidFill>
                <a:srgbClr val="1A2B36"/>
              </a:solidFill>
            </a:endParaRPr>
          </a:p>
        </p:txBody>
      </p:sp>
      <p:sp>
        <p:nvSpPr>
          <p:cNvPr id="67" name="Rectangle 66"/>
          <p:cNvSpPr/>
          <p:nvPr/>
        </p:nvSpPr>
        <p:spPr>
          <a:xfrm>
            <a:off x="969543" y="871341"/>
            <a:ext cx="5084775" cy="1169551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r>
              <a:rPr lang="en-US" sz="1400" i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1. </a:t>
            </a:r>
            <a:r>
              <a:rPr lang="en-US" sz="1400" i="1" dirty="0">
                <a:solidFill>
                  <a:schemeClr val="bg1"/>
                </a:solidFill>
              </a:rPr>
              <a:t>.</a:t>
            </a:r>
          </a:p>
          <a:p>
            <a:r>
              <a:rPr lang="en-US" sz="1400" i="1" dirty="0">
                <a:solidFill>
                  <a:schemeClr val="bg2">
                    <a:lumMod val="50000"/>
                  </a:schemeClr>
                </a:solidFill>
              </a:rPr>
              <a:t>2. </a:t>
            </a:r>
            <a:endParaRPr lang="en-US" sz="1400" b="1" dirty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sz="1400" i="1" dirty="0">
                <a:solidFill>
                  <a:schemeClr val="bg2">
                    <a:lumMod val="50000"/>
                  </a:schemeClr>
                </a:solidFill>
              </a:rPr>
              <a:t>3. </a:t>
            </a:r>
            <a:endParaRPr lang="en-US" sz="1400" b="1" dirty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sz="1400" i="1" dirty="0">
                <a:solidFill>
                  <a:schemeClr val="bg2">
                    <a:lumMod val="50000"/>
                  </a:schemeClr>
                </a:solidFill>
              </a:rPr>
              <a:t>4. </a:t>
            </a:r>
            <a:endParaRPr lang="en-US" sz="1400" b="1" dirty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sz="1400" i="1" dirty="0">
                <a:solidFill>
                  <a:schemeClr val="bg2">
                    <a:lumMod val="50000"/>
                  </a:schemeClr>
                </a:solidFill>
              </a:rPr>
              <a:t>5.</a:t>
            </a:r>
            <a:endParaRPr lang="en-US" sz="1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26" name="Rectangle 25"/>
          <p:cNvSpPr/>
          <p:nvPr/>
        </p:nvSpPr>
        <p:spPr>
          <a:xfrm>
            <a:off x="6371627" y="868421"/>
            <a:ext cx="5084775" cy="1169551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r>
              <a:rPr lang="en-US" sz="1400" i="1" dirty="0">
                <a:solidFill>
                  <a:schemeClr val="tx1">
                    <a:lumMod val="50000"/>
                    <a:lumOff val="50000"/>
                  </a:schemeClr>
                </a:solidFill>
              </a:rPr>
              <a:t>1. </a:t>
            </a:r>
            <a:r>
              <a:rPr lang="en-US" sz="1400" i="1" dirty="0">
                <a:solidFill>
                  <a:schemeClr val="bg1"/>
                </a:solidFill>
              </a:rPr>
              <a:t>.</a:t>
            </a:r>
          </a:p>
          <a:p>
            <a:r>
              <a:rPr lang="en-US" sz="1400" i="1" dirty="0">
                <a:solidFill>
                  <a:schemeClr val="bg2">
                    <a:lumMod val="50000"/>
                  </a:schemeClr>
                </a:solidFill>
              </a:rPr>
              <a:t>2. </a:t>
            </a:r>
            <a:endParaRPr lang="en-US" sz="1400" b="1" dirty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sz="1400" i="1" dirty="0">
                <a:solidFill>
                  <a:schemeClr val="bg2">
                    <a:lumMod val="50000"/>
                  </a:schemeClr>
                </a:solidFill>
              </a:rPr>
              <a:t>3. </a:t>
            </a:r>
            <a:endParaRPr lang="en-US" sz="1400" b="1" dirty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sz="1400" i="1" dirty="0">
                <a:solidFill>
                  <a:schemeClr val="bg2">
                    <a:lumMod val="50000"/>
                  </a:schemeClr>
                </a:solidFill>
              </a:rPr>
              <a:t>4. </a:t>
            </a:r>
            <a:endParaRPr lang="en-US" sz="1400" b="1" dirty="0">
              <a:solidFill>
                <a:schemeClr val="bg2">
                  <a:lumMod val="50000"/>
                </a:schemeClr>
              </a:solidFill>
            </a:endParaRPr>
          </a:p>
          <a:p>
            <a:r>
              <a:rPr lang="en-US" sz="1400" i="1" dirty="0">
                <a:solidFill>
                  <a:schemeClr val="bg2">
                    <a:lumMod val="50000"/>
                  </a:schemeClr>
                </a:solidFill>
              </a:rPr>
              <a:t>5.</a:t>
            </a:r>
            <a:endParaRPr lang="en-US" sz="1400" b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27" name="Subtitle 2"/>
          <p:cNvSpPr txBox="1">
            <a:spLocks/>
          </p:cNvSpPr>
          <p:nvPr/>
        </p:nvSpPr>
        <p:spPr>
          <a:xfrm>
            <a:off x="1049590" y="2414623"/>
            <a:ext cx="2035133" cy="32416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TOP DEALS Won</a:t>
            </a:r>
          </a:p>
        </p:txBody>
      </p:sp>
      <p:sp>
        <p:nvSpPr>
          <p:cNvPr id="28" name="Rectangle 27"/>
          <p:cNvSpPr/>
          <p:nvPr/>
        </p:nvSpPr>
        <p:spPr>
          <a:xfrm>
            <a:off x="6450620" y="2358313"/>
            <a:ext cx="7526950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000" b="1" dirty="0">
                <a:solidFill>
                  <a:srgbClr val="1A2B36"/>
                </a:solidFill>
              </a:rPr>
              <a:t>TOP DEALS Lost</a:t>
            </a: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2631578"/>
              </p:ext>
            </p:extLst>
          </p:nvPr>
        </p:nvGraphicFramePr>
        <p:xfrm>
          <a:off x="994505" y="2885968"/>
          <a:ext cx="5058374" cy="1376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52918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52918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Company</a:t>
                      </a: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Reasons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200" i="1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1. </a:t>
                      </a:r>
                      <a:r>
                        <a:rPr lang="en-US" sz="1200" i="1" dirty="0">
                          <a:solidFill>
                            <a:schemeClr val="bg1"/>
                          </a:solidFill>
                        </a:rPr>
                        <a:t>.</a:t>
                      </a: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2.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3.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4.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5.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i="1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1. </a:t>
                      </a:r>
                      <a:r>
                        <a:rPr lang="en-US" sz="1200" i="1" dirty="0">
                          <a:solidFill>
                            <a:schemeClr val="bg1"/>
                          </a:solidFill>
                        </a:rPr>
                        <a:t>.</a:t>
                      </a: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2.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3.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4.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5.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33" name="Table 3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3449031"/>
              </p:ext>
            </p:extLst>
          </p:nvPr>
        </p:nvGraphicFramePr>
        <p:xfrm>
          <a:off x="6371626" y="2883048"/>
          <a:ext cx="5241254" cy="1376680"/>
        </p:xfrm>
        <a:graphic>
          <a:graphicData uri="http://schemas.openxmlformats.org/drawingml/2006/table">
            <a:tbl>
              <a:tblPr firstRow="1" bandRow="1">
                <a:tableStyleId>{5940675A-B579-460E-94D1-54222C63F5DA}</a:tableStyleId>
              </a:tblPr>
              <a:tblGrid>
                <a:gridCol w="2620627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20627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</a:tblGrid>
              <a:tr h="370840">
                <a:tc>
                  <a:txBody>
                    <a:bodyPr/>
                    <a:lstStyle/>
                    <a:p>
                      <a:r>
                        <a:rPr lang="en-US" dirty="0"/>
                        <a:t>Company</a:t>
                      </a: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dirty="0"/>
                        <a:t>Reasons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70840">
                <a:tc>
                  <a:txBody>
                    <a:bodyPr/>
                    <a:lstStyle/>
                    <a:p>
                      <a:r>
                        <a:rPr lang="en-US" sz="1200" i="1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1. </a:t>
                      </a:r>
                      <a:r>
                        <a:rPr lang="en-US" sz="1200" i="1" dirty="0">
                          <a:solidFill>
                            <a:schemeClr val="bg1"/>
                          </a:solidFill>
                        </a:rPr>
                        <a:t>.</a:t>
                      </a: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2.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3.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4.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5.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200" i="1" dirty="0">
                          <a:solidFill>
                            <a:schemeClr val="tx1">
                              <a:lumMod val="50000"/>
                              <a:lumOff val="50000"/>
                            </a:schemeClr>
                          </a:solidFill>
                        </a:rPr>
                        <a:t>1. </a:t>
                      </a:r>
                      <a:r>
                        <a:rPr lang="en-US" sz="1200" i="1" dirty="0">
                          <a:solidFill>
                            <a:schemeClr val="bg1"/>
                          </a:solidFill>
                        </a:rPr>
                        <a:t>.</a:t>
                      </a: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2.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3.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4. 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  <a:p>
                      <a:r>
                        <a:rPr lang="en-US" sz="1200" i="1" dirty="0">
                          <a:solidFill>
                            <a:schemeClr val="bg2">
                              <a:lumMod val="50000"/>
                            </a:schemeClr>
                          </a:solidFill>
                        </a:rPr>
                        <a:t>5.</a:t>
                      </a:r>
                      <a:endParaRPr lang="en-US" sz="1200" b="1" dirty="0">
                        <a:solidFill>
                          <a:schemeClr val="bg2">
                            <a:lumMod val="50000"/>
                          </a:schemeClr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graphicFrame>
        <p:nvGraphicFramePr>
          <p:cNvPr id="7" name="Table 6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00452814"/>
              </p:ext>
            </p:extLst>
          </p:nvPr>
        </p:nvGraphicFramePr>
        <p:xfrm>
          <a:off x="1049590" y="5253444"/>
          <a:ext cx="10401552" cy="1308623"/>
        </p:xfrm>
        <a:graphic>
          <a:graphicData uri="http://schemas.openxmlformats.org/drawingml/2006/table">
            <a:tbl>
              <a:tblPr firstRow="1" bandRow="1">
                <a:tableStyleId>{8799B23B-EC83-4686-B30A-512413B5E67A}</a:tableStyleId>
              </a:tblPr>
              <a:tblGrid>
                <a:gridCol w="346718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46718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46718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1308623"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endParaRPr lang="en-US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</a:tbl>
          </a:graphicData>
        </a:graphic>
      </p:graphicFrame>
      <p:sp>
        <p:nvSpPr>
          <p:cNvPr id="34" name="Subtitle 2"/>
          <p:cNvSpPr txBox="1">
            <a:spLocks/>
          </p:cNvSpPr>
          <p:nvPr/>
        </p:nvSpPr>
        <p:spPr>
          <a:xfrm>
            <a:off x="1049590" y="4640994"/>
            <a:ext cx="6084407" cy="440546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Key competitive themes</a:t>
            </a:r>
          </a:p>
        </p:txBody>
      </p:sp>
      <p:grpSp>
        <p:nvGrpSpPr>
          <p:cNvPr id="19" name="Group 18">
            <a:extLst>
              <a:ext uri="{FF2B5EF4-FFF2-40B4-BE49-F238E27FC236}">
                <a16:creationId xmlns:a16="http://schemas.microsoft.com/office/drawing/2014/main" id="{8746B21E-8985-6040-AFED-4B11DE91894C}"/>
              </a:ext>
            </a:extLst>
          </p:cNvPr>
          <p:cNvGrpSpPr/>
          <p:nvPr/>
        </p:nvGrpSpPr>
        <p:grpSpPr>
          <a:xfrm>
            <a:off x="11799539" y="740828"/>
            <a:ext cx="249485" cy="5829942"/>
            <a:chOff x="157804" y="897491"/>
            <a:chExt cx="249485" cy="5829942"/>
          </a:xfrm>
        </p:grpSpPr>
        <p:pic>
          <p:nvPicPr>
            <p:cNvPr id="20" name="Picture 19">
              <a:extLst>
                <a:ext uri="{FF2B5EF4-FFF2-40B4-BE49-F238E27FC236}">
                  <a16:creationId xmlns:a16="http://schemas.microsoft.com/office/drawing/2014/main" id="{5C88D47B-0EFB-AF40-96A7-BDB7F1EB40AF}"/>
                </a:ext>
              </a:extLst>
            </p:cNvPr>
            <p:cNvPicPr>
              <a:picLocks noChangeAspect="1"/>
            </p:cNvPicPr>
            <p:nvPr/>
          </p:nvPicPr>
          <p:blipFill>
            <a:blip r:embed="rId3"/>
            <a:stretch>
              <a:fillRect/>
            </a:stretch>
          </p:blipFill>
          <p:spPr>
            <a:xfrm rot="16200000">
              <a:off x="-218104" y="6102039"/>
              <a:ext cx="1005456" cy="245331"/>
            </a:xfrm>
            <a:prstGeom prst="rect">
              <a:avLst/>
            </a:prstGeom>
          </p:spPr>
        </p:pic>
        <p:sp>
          <p:nvSpPr>
            <p:cNvPr id="21" name="TextBox 20">
              <a:extLst>
                <a:ext uri="{FF2B5EF4-FFF2-40B4-BE49-F238E27FC236}">
                  <a16:creationId xmlns:a16="http://schemas.microsoft.com/office/drawing/2014/main" id="{E3AB8925-EB89-3247-9C47-DA1D15A81E4E}"/>
                </a:ext>
              </a:extLst>
            </p:cNvPr>
            <p:cNvSpPr txBox="1"/>
            <p:nvPr/>
          </p:nvSpPr>
          <p:spPr>
            <a:xfrm rot="16200000">
              <a:off x="-2161756" y="3217051"/>
              <a:ext cx="4869951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>
                  <a:solidFill>
                    <a:srgbClr val="192B36"/>
                  </a:solidFill>
                  <a:latin typeface="+mj-lt"/>
                </a:rPr>
                <a:t>|  Competitive Intelligence Automation</a:t>
              </a:r>
            </a:p>
          </p:txBody>
        </p:sp>
      </p:grpSp>
      <p:cxnSp>
        <p:nvCxnSpPr>
          <p:cNvPr id="49" name="Straight Connector 48">
            <a:extLst>
              <a:ext uri="{FF2B5EF4-FFF2-40B4-BE49-F238E27FC236}">
                <a16:creationId xmlns:a16="http://schemas.microsoft.com/office/drawing/2014/main" id="{D67AB300-489E-5846-B7BF-FDD861225EAF}"/>
              </a:ext>
            </a:extLst>
          </p:cNvPr>
          <p:cNvCxnSpPr>
            <a:cxnSpLocks/>
          </p:cNvCxnSpPr>
          <p:nvPr/>
        </p:nvCxnSpPr>
        <p:spPr>
          <a:xfrm>
            <a:off x="969544" y="740828"/>
            <a:ext cx="143837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Straight Connector 49">
            <a:extLst>
              <a:ext uri="{FF2B5EF4-FFF2-40B4-BE49-F238E27FC236}">
                <a16:creationId xmlns:a16="http://schemas.microsoft.com/office/drawing/2014/main" id="{1D8A8026-4272-BA46-923C-CCD767C5C568}"/>
              </a:ext>
            </a:extLst>
          </p:cNvPr>
          <p:cNvCxnSpPr>
            <a:cxnSpLocks/>
          </p:cNvCxnSpPr>
          <p:nvPr/>
        </p:nvCxnSpPr>
        <p:spPr>
          <a:xfrm>
            <a:off x="6349264" y="740828"/>
            <a:ext cx="195653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1" name="Straight Connector 50">
            <a:extLst>
              <a:ext uri="{FF2B5EF4-FFF2-40B4-BE49-F238E27FC236}">
                <a16:creationId xmlns:a16="http://schemas.microsoft.com/office/drawing/2014/main" id="{77A537C3-5CFD-264D-90EB-D7C540D0AE78}"/>
              </a:ext>
            </a:extLst>
          </p:cNvPr>
          <p:cNvCxnSpPr>
            <a:cxnSpLocks/>
          </p:cNvCxnSpPr>
          <p:nvPr/>
        </p:nvCxnSpPr>
        <p:spPr>
          <a:xfrm>
            <a:off x="969544" y="2813468"/>
            <a:ext cx="188033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Straight Connector 51">
            <a:extLst>
              <a:ext uri="{FF2B5EF4-FFF2-40B4-BE49-F238E27FC236}">
                <a16:creationId xmlns:a16="http://schemas.microsoft.com/office/drawing/2014/main" id="{BC0068DF-E63F-DF4B-9FE7-0BB3EFBDF4B3}"/>
              </a:ext>
            </a:extLst>
          </p:cNvPr>
          <p:cNvCxnSpPr>
            <a:cxnSpLocks/>
          </p:cNvCxnSpPr>
          <p:nvPr/>
        </p:nvCxnSpPr>
        <p:spPr>
          <a:xfrm>
            <a:off x="6334024" y="2813468"/>
            <a:ext cx="188033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Straight Connector 52">
            <a:extLst>
              <a:ext uri="{FF2B5EF4-FFF2-40B4-BE49-F238E27FC236}">
                <a16:creationId xmlns:a16="http://schemas.microsoft.com/office/drawing/2014/main" id="{BDEEAA9E-97A5-744B-BEA7-C08D15C54115}"/>
              </a:ext>
            </a:extLst>
          </p:cNvPr>
          <p:cNvCxnSpPr>
            <a:cxnSpLocks/>
          </p:cNvCxnSpPr>
          <p:nvPr/>
        </p:nvCxnSpPr>
        <p:spPr>
          <a:xfrm>
            <a:off x="969544" y="5084228"/>
            <a:ext cx="274901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23479093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>
            <a:extLst>
              <a:ext uri="{FF2B5EF4-FFF2-40B4-BE49-F238E27FC236}">
                <a16:creationId xmlns:a16="http://schemas.microsoft.com/office/drawing/2014/main" id="{D12BA56F-8CF7-654D-8A9C-CBE2D4173E10}"/>
              </a:ext>
            </a:extLst>
          </p:cNvPr>
          <p:cNvSpPr/>
          <p:nvPr/>
        </p:nvSpPr>
        <p:spPr>
          <a:xfrm>
            <a:off x="801" y="1577"/>
            <a:ext cx="1112517" cy="6858000"/>
          </a:xfrm>
          <a:prstGeom prst="rect">
            <a:avLst/>
          </a:prstGeom>
          <a:solidFill>
            <a:srgbClr val="1A2A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E212CFBF-3889-E84B-8D91-73078B756EAA}"/>
              </a:ext>
            </a:extLst>
          </p:cNvPr>
          <p:cNvSpPr/>
          <p:nvPr/>
        </p:nvSpPr>
        <p:spPr>
          <a:xfrm rot="16200000">
            <a:off x="-2558099" y="2180308"/>
            <a:ext cx="605293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>
                <a:solidFill>
                  <a:schemeClr val="bg1"/>
                </a:solidFill>
                <a:latin typeface="Calibri" panose="020F0502020204030204" pitchFamily="34" charset="0"/>
                <a:ea typeface="Open Sans" charset="0"/>
                <a:cs typeface="Calibri" panose="020F0502020204030204" pitchFamily="34" charset="0"/>
              </a:rPr>
              <a:t>Competitor 1</a:t>
            </a:r>
          </a:p>
        </p:txBody>
      </p:sp>
      <p:sp>
        <p:nvSpPr>
          <p:cNvPr id="21" name="Rounded Rectangle 20">
            <a:extLst>
              <a:ext uri="{FF2B5EF4-FFF2-40B4-BE49-F238E27FC236}">
                <a16:creationId xmlns:a16="http://schemas.microsoft.com/office/drawing/2014/main" id="{8260A2D5-59E3-1241-A17C-B344002E3C34}"/>
              </a:ext>
            </a:extLst>
          </p:cNvPr>
          <p:cNvSpPr/>
          <p:nvPr/>
        </p:nvSpPr>
        <p:spPr>
          <a:xfrm>
            <a:off x="969543" y="4353416"/>
            <a:ext cx="10643337" cy="2229668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20" name="Rounded Rectangle 19">
            <a:extLst>
              <a:ext uri="{FF2B5EF4-FFF2-40B4-BE49-F238E27FC236}">
                <a16:creationId xmlns:a16="http://schemas.microsoft.com/office/drawing/2014/main" id="{9107C12E-3F7B-6E4A-B21C-4E8B92C813CD}"/>
              </a:ext>
            </a:extLst>
          </p:cNvPr>
          <p:cNvSpPr/>
          <p:nvPr/>
        </p:nvSpPr>
        <p:spPr>
          <a:xfrm>
            <a:off x="6000854" y="884665"/>
            <a:ext cx="5548931" cy="2951022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14" name="Rounded Rectangle 13">
            <a:extLst>
              <a:ext uri="{FF2B5EF4-FFF2-40B4-BE49-F238E27FC236}">
                <a16:creationId xmlns:a16="http://schemas.microsoft.com/office/drawing/2014/main" id="{811B5AA7-C347-2C46-B630-7011BDBD99B9}"/>
              </a:ext>
            </a:extLst>
          </p:cNvPr>
          <p:cNvSpPr/>
          <p:nvPr/>
        </p:nvSpPr>
        <p:spPr>
          <a:xfrm>
            <a:off x="969544" y="884665"/>
            <a:ext cx="4806763" cy="3277740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4931" y="308021"/>
            <a:ext cx="4398890" cy="476956"/>
          </a:xfrm>
        </p:spPr>
        <p:txBody>
          <a:bodyPr>
            <a:noAutofit/>
          </a:bodyPr>
          <a:lstStyle/>
          <a:p>
            <a:pPr algn="l"/>
            <a:r>
              <a:rPr lang="en-US" sz="2800" b="1" dirty="0">
                <a:solidFill>
                  <a:srgbClr val="1A2B36"/>
                </a:solidFill>
              </a:rPr>
              <a:t>COMPETITOR NAME </a:t>
            </a:r>
            <a:endParaRPr lang="en-US" sz="2800" b="1" dirty="0">
              <a:solidFill>
                <a:srgbClr val="1A2B36"/>
              </a:solidFill>
              <a:effectLst/>
            </a:endParaRPr>
          </a:p>
        </p:txBody>
      </p:sp>
      <p:sp>
        <p:nvSpPr>
          <p:cNvPr id="31" name="Subtitle 2"/>
          <p:cNvSpPr txBox="1">
            <a:spLocks/>
          </p:cNvSpPr>
          <p:nvPr/>
        </p:nvSpPr>
        <p:spPr>
          <a:xfrm>
            <a:off x="1052674" y="976843"/>
            <a:ext cx="2829946" cy="38279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Company Overview</a:t>
            </a:r>
          </a:p>
        </p:txBody>
      </p:sp>
      <p:graphicFrame>
        <p:nvGraphicFramePr>
          <p:cNvPr id="32" name="Table 3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37439348"/>
              </p:ext>
            </p:extLst>
          </p:nvPr>
        </p:nvGraphicFramePr>
        <p:xfrm>
          <a:off x="1032142" y="4901206"/>
          <a:ext cx="10580737" cy="1648773"/>
        </p:xfrm>
        <a:graphic>
          <a:graphicData uri="http://schemas.openxmlformats.org/drawingml/2006/table">
            <a:tbl>
              <a:tblPr firstRow="1" bandRow="1">
                <a:tableStyleId>{8799B23B-EC83-4686-B30A-512413B5E67A}</a:tableStyleId>
              </a:tblPr>
              <a:tblGrid>
                <a:gridCol w="26048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228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2668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635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4153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>
                          <a:solidFill>
                            <a:srgbClr val="1A2B36"/>
                          </a:solidFill>
                        </a:rPr>
                        <a:t>Strengths</a:t>
                      </a: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Weaknesses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Opportunities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Threats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33393">
                <a:tc>
                  <a:txBody>
                    <a:bodyPr/>
                    <a:lstStyle/>
                    <a:p>
                      <a:endParaRPr lang="en-US" sz="11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1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1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100" dirty="0">
                        <a:solidFill>
                          <a:schemeClr val="tx1"/>
                        </a:solidFill>
                      </a:endParaRP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35" name="Subtitle 2"/>
          <p:cNvSpPr txBox="1">
            <a:spLocks/>
          </p:cNvSpPr>
          <p:nvPr/>
        </p:nvSpPr>
        <p:spPr>
          <a:xfrm>
            <a:off x="1052674" y="4420112"/>
            <a:ext cx="6084407" cy="487954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SWOT</a:t>
            </a:r>
          </a:p>
        </p:txBody>
      </p:sp>
      <p:sp>
        <p:nvSpPr>
          <p:cNvPr id="39" name="Rectangle 38"/>
          <p:cNvSpPr/>
          <p:nvPr/>
        </p:nvSpPr>
        <p:spPr>
          <a:xfrm>
            <a:off x="1121942" y="1402393"/>
            <a:ext cx="4654831" cy="1169551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0" name="Subtitle 2"/>
          <p:cNvSpPr txBox="1">
            <a:spLocks/>
          </p:cNvSpPr>
          <p:nvPr/>
        </p:nvSpPr>
        <p:spPr>
          <a:xfrm>
            <a:off x="1070177" y="2618243"/>
            <a:ext cx="2829946" cy="3561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Buyers</a:t>
            </a:r>
          </a:p>
        </p:txBody>
      </p:sp>
      <p:sp>
        <p:nvSpPr>
          <p:cNvPr id="41" name="Rectangle 40"/>
          <p:cNvSpPr/>
          <p:nvPr/>
        </p:nvSpPr>
        <p:spPr>
          <a:xfrm>
            <a:off x="1121944" y="3088101"/>
            <a:ext cx="4654830" cy="954107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2" name="Subtitle 2"/>
          <p:cNvSpPr txBox="1">
            <a:spLocks/>
          </p:cNvSpPr>
          <p:nvPr/>
        </p:nvSpPr>
        <p:spPr>
          <a:xfrm>
            <a:off x="6080166" y="940286"/>
            <a:ext cx="6084407" cy="88396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b="1" dirty="0">
                <a:solidFill>
                  <a:srgbClr val="1A2B36"/>
                </a:solidFill>
              </a:rPr>
              <a:t>Competitive Deal Breakdown</a:t>
            </a:r>
          </a:p>
        </p:txBody>
      </p:sp>
      <p:graphicFrame>
        <p:nvGraphicFramePr>
          <p:cNvPr id="43" name="Table 4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075490220"/>
              </p:ext>
            </p:extLst>
          </p:nvPr>
        </p:nvGraphicFramePr>
        <p:xfrm>
          <a:off x="6016871" y="2033131"/>
          <a:ext cx="5524599" cy="1720517"/>
        </p:xfrm>
        <a:graphic>
          <a:graphicData uri="http://schemas.openxmlformats.org/drawingml/2006/table">
            <a:tbl>
              <a:tblPr firstRow="1" bandRow="1">
                <a:tableStyleId>{8799B23B-EC83-4686-B30A-512413B5E67A}</a:tableStyleId>
              </a:tblPr>
              <a:tblGrid>
                <a:gridCol w="184153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415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415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74313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Wins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Losses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Win-Loss %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77387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8" name="Rectangle 47"/>
          <p:cNvSpPr/>
          <p:nvPr/>
        </p:nvSpPr>
        <p:spPr>
          <a:xfrm>
            <a:off x="6006083" y="3863478"/>
            <a:ext cx="6096000" cy="40011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1000" i="1" dirty="0">
                <a:solidFill>
                  <a:srgbClr val="222222"/>
                </a:solidFill>
                <a:latin typeface="+mj-lt"/>
              </a:rPr>
              <a:t>*To </a:t>
            </a:r>
            <a:r>
              <a:rPr lang="en-US" sz="1000" b="1" i="1" dirty="0">
                <a:solidFill>
                  <a:srgbClr val="222222"/>
                </a:solidFill>
                <a:latin typeface="+mj-lt"/>
              </a:rPr>
              <a:t>calculate</a:t>
            </a:r>
            <a:r>
              <a:rPr lang="en-US" sz="1000" i="1" dirty="0">
                <a:solidFill>
                  <a:srgbClr val="222222"/>
                </a:solidFill>
                <a:latin typeface="+mj-lt"/>
              </a:rPr>
              <a:t> your </a:t>
            </a:r>
            <a:r>
              <a:rPr lang="en-US" sz="1000" b="1" i="1" dirty="0">
                <a:solidFill>
                  <a:srgbClr val="222222"/>
                </a:solidFill>
                <a:latin typeface="+mj-lt"/>
              </a:rPr>
              <a:t>win-loss percentage</a:t>
            </a:r>
            <a:r>
              <a:rPr lang="en-US" sz="1000" i="1" dirty="0">
                <a:solidFill>
                  <a:srgbClr val="222222"/>
                </a:solidFill>
                <a:latin typeface="+mj-lt"/>
              </a:rPr>
              <a:t> take the number of deals and divide it by the number of deals won,</a:t>
            </a:r>
          </a:p>
          <a:p>
            <a:r>
              <a:rPr lang="en-US" sz="1000" i="1" dirty="0">
                <a:solidFill>
                  <a:srgbClr val="222222"/>
                </a:solidFill>
                <a:latin typeface="+mj-lt"/>
              </a:rPr>
              <a:t>and then lost.</a:t>
            </a:r>
            <a:endParaRPr lang="en-US" sz="1000" dirty="0">
              <a:latin typeface="+mj-lt"/>
            </a:endParaRP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63B15CC1-23EE-874F-9591-280EE84F7B83}"/>
              </a:ext>
            </a:extLst>
          </p:cNvPr>
          <p:cNvGrpSpPr/>
          <p:nvPr/>
        </p:nvGrpSpPr>
        <p:grpSpPr>
          <a:xfrm>
            <a:off x="11799539" y="740828"/>
            <a:ext cx="249485" cy="5829942"/>
            <a:chOff x="157804" y="897491"/>
            <a:chExt cx="249485" cy="5829942"/>
          </a:xfrm>
        </p:grpSpPr>
        <p:pic>
          <p:nvPicPr>
            <p:cNvPr id="18" name="Picture 17">
              <a:extLst>
                <a:ext uri="{FF2B5EF4-FFF2-40B4-BE49-F238E27FC236}">
                  <a16:creationId xmlns:a16="http://schemas.microsoft.com/office/drawing/2014/main" id="{263BBC06-3DB7-7543-A50F-3233CE70C91A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 rot="16200000">
              <a:off x="-218104" y="6102039"/>
              <a:ext cx="1005456" cy="245331"/>
            </a:xfrm>
            <a:prstGeom prst="rect">
              <a:avLst/>
            </a:prstGeom>
          </p:spPr>
        </p:pic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EED290A-F860-C94A-A372-EB6F939206E2}"/>
                </a:ext>
              </a:extLst>
            </p:cNvPr>
            <p:cNvSpPr txBox="1"/>
            <p:nvPr/>
          </p:nvSpPr>
          <p:spPr>
            <a:xfrm rot="16200000">
              <a:off x="-2161756" y="3217051"/>
              <a:ext cx="4869951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>
                  <a:solidFill>
                    <a:srgbClr val="192B36"/>
                  </a:solidFill>
                  <a:latin typeface="+mj-lt"/>
                </a:rPr>
                <a:t>|  Competitive Intelligence Automation</a:t>
              </a:r>
            </a:p>
          </p:txBody>
        </p:sp>
      </p:grp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270989F7-031F-314A-A69D-5D0DF70927AB}"/>
              </a:ext>
            </a:extLst>
          </p:cNvPr>
          <p:cNvCxnSpPr>
            <a:cxnSpLocks/>
          </p:cNvCxnSpPr>
          <p:nvPr/>
        </p:nvCxnSpPr>
        <p:spPr>
          <a:xfrm>
            <a:off x="969544" y="1396461"/>
            <a:ext cx="227657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Straight Connector 26">
            <a:extLst>
              <a:ext uri="{FF2B5EF4-FFF2-40B4-BE49-F238E27FC236}">
                <a16:creationId xmlns:a16="http://schemas.microsoft.com/office/drawing/2014/main" id="{C80673B4-4F6F-9449-BB99-E4031929EA6F}"/>
              </a:ext>
            </a:extLst>
          </p:cNvPr>
          <p:cNvCxnSpPr>
            <a:cxnSpLocks/>
          </p:cNvCxnSpPr>
          <p:nvPr/>
        </p:nvCxnSpPr>
        <p:spPr>
          <a:xfrm>
            <a:off x="969544" y="3027141"/>
            <a:ext cx="95069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5D02F410-B28A-3249-A890-66D3CDAC7498}"/>
              </a:ext>
            </a:extLst>
          </p:cNvPr>
          <p:cNvCxnSpPr>
            <a:cxnSpLocks/>
          </p:cNvCxnSpPr>
          <p:nvPr/>
        </p:nvCxnSpPr>
        <p:spPr>
          <a:xfrm>
            <a:off x="969544" y="4810221"/>
            <a:ext cx="95069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6AA7D9AB-6E48-9C48-827B-729EECEF05C9}"/>
              </a:ext>
            </a:extLst>
          </p:cNvPr>
          <p:cNvCxnSpPr>
            <a:cxnSpLocks/>
          </p:cNvCxnSpPr>
          <p:nvPr/>
        </p:nvCxnSpPr>
        <p:spPr>
          <a:xfrm>
            <a:off x="5983504" y="1396461"/>
            <a:ext cx="389201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" name="Subtitle 2">
            <a:extLst>
              <a:ext uri="{FF2B5EF4-FFF2-40B4-BE49-F238E27FC236}">
                <a16:creationId xmlns:a16="http://schemas.microsoft.com/office/drawing/2014/main" id="{A6B4F38F-A71F-D349-A846-B3AEB24FACE8}"/>
              </a:ext>
            </a:extLst>
          </p:cNvPr>
          <p:cNvSpPr txBox="1">
            <a:spLocks/>
          </p:cNvSpPr>
          <p:nvPr/>
        </p:nvSpPr>
        <p:spPr>
          <a:xfrm>
            <a:off x="6107593" y="1587473"/>
            <a:ext cx="6084407" cy="42828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b="1" dirty="0">
                <a:solidFill>
                  <a:srgbClr val="1A2B36"/>
                </a:solidFill>
              </a:rPr>
              <a:t>TOTAL Deals</a:t>
            </a:r>
          </a:p>
        </p:txBody>
      </p:sp>
      <p:sp>
        <p:nvSpPr>
          <p:cNvPr id="30" name="Round Same Side Corner Rectangle 29">
            <a:extLst>
              <a:ext uri="{FF2B5EF4-FFF2-40B4-BE49-F238E27FC236}">
                <a16:creationId xmlns:a16="http://schemas.microsoft.com/office/drawing/2014/main" id="{A439F853-F72A-B842-90CF-920D76345F6C}"/>
              </a:ext>
            </a:extLst>
          </p:cNvPr>
          <p:cNvSpPr/>
          <p:nvPr/>
        </p:nvSpPr>
        <p:spPr>
          <a:xfrm>
            <a:off x="304269" y="5612356"/>
            <a:ext cx="341233" cy="1247221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D6EBE4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4" name="Oval 33">
            <a:extLst>
              <a:ext uri="{FF2B5EF4-FFF2-40B4-BE49-F238E27FC236}">
                <a16:creationId xmlns:a16="http://schemas.microsoft.com/office/drawing/2014/main" id="{DC000301-1EC9-7B4F-80B2-69C2EF1B0CBD}"/>
              </a:ext>
            </a:extLst>
          </p:cNvPr>
          <p:cNvSpPr/>
          <p:nvPr/>
        </p:nvSpPr>
        <p:spPr>
          <a:xfrm>
            <a:off x="302966" y="5612356"/>
            <a:ext cx="343838" cy="343838"/>
          </a:xfrm>
          <a:prstGeom prst="ellipse">
            <a:avLst/>
          </a:prstGeom>
          <a:solidFill>
            <a:srgbClr val="76D5D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722817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>
            <a:extLst>
              <a:ext uri="{FF2B5EF4-FFF2-40B4-BE49-F238E27FC236}">
                <a16:creationId xmlns:a16="http://schemas.microsoft.com/office/drawing/2014/main" id="{D12BA56F-8CF7-654D-8A9C-CBE2D4173E10}"/>
              </a:ext>
            </a:extLst>
          </p:cNvPr>
          <p:cNvSpPr/>
          <p:nvPr/>
        </p:nvSpPr>
        <p:spPr>
          <a:xfrm>
            <a:off x="801" y="1577"/>
            <a:ext cx="1112517" cy="6858000"/>
          </a:xfrm>
          <a:prstGeom prst="rect">
            <a:avLst/>
          </a:prstGeom>
          <a:solidFill>
            <a:srgbClr val="1A2A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E212CFBF-3889-E84B-8D91-73078B756EAA}"/>
              </a:ext>
            </a:extLst>
          </p:cNvPr>
          <p:cNvSpPr/>
          <p:nvPr/>
        </p:nvSpPr>
        <p:spPr>
          <a:xfrm rot="16200000">
            <a:off x="-2558099" y="2180308"/>
            <a:ext cx="605293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>
                <a:solidFill>
                  <a:schemeClr val="bg1"/>
                </a:solidFill>
                <a:latin typeface="Calibri" panose="020F0502020204030204" pitchFamily="34" charset="0"/>
                <a:ea typeface="Open Sans" charset="0"/>
                <a:cs typeface="Calibri" panose="020F0502020204030204" pitchFamily="34" charset="0"/>
              </a:rPr>
              <a:t>Competitor 2</a:t>
            </a:r>
          </a:p>
        </p:txBody>
      </p:sp>
      <p:sp>
        <p:nvSpPr>
          <p:cNvPr id="25" name="Round Same Side Corner Rectangle 24">
            <a:extLst>
              <a:ext uri="{FF2B5EF4-FFF2-40B4-BE49-F238E27FC236}">
                <a16:creationId xmlns:a16="http://schemas.microsoft.com/office/drawing/2014/main" id="{D6115A5F-7983-9F4C-B416-4A7E31F1C357}"/>
              </a:ext>
            </a:extLst>
          </p:cNvPr>
          <p:cNvSpPr/>
          <p:nvPr/>
        </p:nvSpPr>
        <p:spPr>
          <a:xfrm>
            <a:off x="304269" y="5612356"/>
            <a:ext cx="341233" cy="1247221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FFABA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5451F1AA-1498-EF46-B1C9-22CD9A47ED67}"/>
              </a:ext>
            </a:extLst>
          </p:cNvPr>
          <p:cNvSpPr/>
          <p:nvPr/>
        </p:nvSpPr>
        <p:spPr>
          <a:xfrm>
            <a:off x="302966" y="5612356"/>
            <a:ext cx="343838" cy="343838"/>
          </a:xfrm>
          <a:prstGeom prst="ellipse">
            <a:avLst/>
          </a:prstGeom>
          <a:solidFill>
            <a:srgbClr val="D87C7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ounded Rectangle 20">
            <a:extLst>
              <a:ext uri="{FF2B5EF4-FFF2-40B4-BE49-F238E27FC236}">
                <a16:creationId xmlns:a16="http://schemas.microsoft.com/office/drawing/2014/main" id="{8260A2D5-59E3-1241-A17C-B344002E3C34}"/>
              </a:ext>
            </a:extLst>
          </p:cNvPr>
          <p:cNvSpPr/>
          <p:nvPr/>
        </p:nvSpPr>
        <p:spPr>
          <a:xfrm>
            <a:off x="969543" y="4353416"/>
            <a:ext cx="10643337" cy="2229668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20" name="Rounded Rectangle 19">
            <a:extLst>
              <a:ext uri="{FF2B5EF4-FFF2-40B4-BE49-F238E27FC236}">
                <a16:creationId xmlns:a16="http://schemas.microsoft.com/office/drawing/2014/main" id="{9107C12E-3F7B-6E4A-B21C-4E8B92C813CD}"/>
              </a:ext>
            </a:extLst>
          </p:cNvPr>
          <p:cNvSpPr/>
          <p:nvPr/>
        </p:nvSpPr>
        <p:spPr>
          <a:xfrm>
            <a:off x="6000854" y="884665"/>
            <a:ext cx="5548931" cy="2951022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14" name="Rounded Rectangle 13">
            <a:extLst>
              <a:ext uri="{FF2B5EF4-FFF2-40B4-BE49-F238E27FC236}">
                <a16:creationId xmlns:a16="http://schemas.microsoft.com/office/drawing/2014/main" id="{811B5AA7-C347-2C46-B630-7011BDBD99B9}"/>
              </a:ext>
            </a:extLst>
          </p:cNvPr>
          <p:cNvSpPr/>
          <p:nvPr/>
        </p:nvSpPr>
        <p:spPr>
          <a:xfrm>
            <a:off x="969544" y="884665"/>
            <a:ext cx="4806763" cy="3277740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4931" y="308021"/>
            <a:ext cx="4398890" cy="476956"/>
          </a:xfrm>
        </p:spPr>
        <p:txBody>
          <a:bodyPr>
            <a:noAutofit/>
          </a:bodyPr>
          <a:lstStyle/>
          <a:p>
            <a:pPr algn="l"/>
            <a:r>
              <a:rPr lang="en-US" sz="2800" b="1" dirty="0">
                <a:solidFill>
                  <a:srgbClr val="1A2B36"/>
                </a:solidFill>
              </a:rPr>
              <a:t>COMPETITOR NAME </a:t>
            </a:r>
            <a:endParaRPr lang="en-US" sz="2800" b="1" dirty="0">
              <a:solidFill>
                <a:srgbClr val="1A2B36"/>
              </a:solidFill>
              <a:effectLst/>
            </a:endParaRPr>
          </a:p>
        </p:txBody>
      </p:sp>
      <p:sp>
        <p:nvSpPr>
          <p:cNvPr id="31" name="Subtitle 2"/>
          <p:cNvSpPr txBox="1">
            <a:spLocks/>
          </p:cNvSpPr>
          <p:nvPr/>
        </p:nvSpPr>
        <p:spPr>
          <a:xfrm>
            <a:off x="1052674" y="976843"/>
            <a:ext cx="2829946" cy="38279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Company Overview</a:t>
            </a:r>
          </a:p>
        </p:txBody>
      </p:sp>
      <p:sp>
        <p:nvSpPr>
          <p:cNvPr id="42" name="Subtitle 2"/>
          <p:cNvSpPr txBox="1">
            <a:spLocks/>
          </p:cNvSpPr>
          <p:nvPr/>
        </p:nvSpPr>
        <p:spPr>
          <a:xfrm>
            <a:off x="6080166" y="933552"/>
            <a:ext cx="6084407" cy="88396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b="1" dirty="0">
                <a:solidFill>
                  <a:srgbClr val="1A2B36"/>
                </a:solidFill>
              </a:rPr>
              <a:t>Competitive Deal Breakdown</a:t>
            </a:r>
          </a:p>
        </p:txBody>
      </p:sp>
      <p:graphicFrame>
        <p:nvGraphicFramePr>
          <p:cNvPr id="43" name="Table 42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28975768"/>
              </p:ext>
            </p:extLst>
          </p:nvPr>
        </p:nvGraphicFramePr>
        <p:xfrm>
          <a:off x="6016871" y="2033131"/>
          <a:ext cx="5524599" cy="1720517"/>
        </p:xfrm>
        <a:graphic>
          <a:graphicData uri="http://schemas.openxmlformats.org/drawingml/2006/table">
            <a:tbl>
              <a:tblPr firstRow="1" bandRow="1">
                <a:tableStyleId>{8799B23B-EC83-4686-B30A-512413B5E67A}</a:tableStyleId>
              </a:tblPr>
              <a:tblGrid>
                <a:gridCol w="184153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415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415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74313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Wins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Losses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Win-Loss %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77387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8" name="Rectangle 47"/>
          <p:cNvSpPr/>
          <p:nvPr/>
        </p:nvSpPr>
        <p:spPr>
          <a:xfrm>
            <a:off x="6006083" y="3863478"/>
            <a:ext cx="6096000" cy="40011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1000" i="1" dirty="0">
                <a:solidFill>
                  <a:srgbClr val="222222"/>
                </a:solidFill>
                <a:latin typeface="+mj-lt"/>
              </a:rPr>
              <a:t>*To </a:t>
            </a:r>
            <a:r>
              <a:rPr lang="en-US" sz="1000" b="1" i="1" dirty="0">
                <a:solidFill>
                  <a:srgbClr val="222222"/>
                </a:solidFill>
                <a:latin typeface="+mj-lt"/>
              </a:rPr>
              <a:t>calculate</a:t>
            </a:r>
            <a:r>
              <a:rPr lang="en-US" sz="1000" i="1" dirty="0">
                <a:solidFill>
                  <a:srgbClr val="222222"/>
                </a:solidFill>
                <a:latin typeface="+mj-lt"/>
              </a:rPr>
              <a:t> your </a:t>
            </a:r>
            <a:r>
              <a:rPr lang="en-US" sz="1000" b="1" i="1" dirty="0">
                <a:solidFill>
                  <a:srgbClr val="222222"/>
                </a:solidFill>
                <a:latin typeface="+mj-lt"/>
              </a:rPr>
              <a:t>win-loss percentage</a:t>
            </a:r>
            <a:r>
              <a:rPr lang="en-US" sz="1000" i="1" dirty="0">
                <a:solidFill>
                  <a:srgbClr val="222222"/>
                </a:solidFill>
                <a:latin typeface="+mj-lt"/>
              </a:rPr>
              <a:t> take the number of deals and divide it by the number of deals won,</a:t>
            </a:r>
          </a:p>
          <a:p>
            <a:r>
              <a:rPr lang="en-US" sz="1000" i="1" dirty="0">
                <a:solidFill>
                  <a:srgbClr val="222222"/>
                </a:solidFill>
                <a:latin typeface="+mj-lt"/>
              </a:rPr>
              <a:t>and then lost.</a:t>
            </a:r>
            <a:endParaRPr lang="en-US" sz="1000" dirty="0">
              <a:latin typeface="+mj-lt"/>
            </a:endParaRP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63B15CC1-23EE-874F-9591-280EE84F7B83}"/>
              </a:ext>
            </a:extLst>
          </p:cNvPr>
          <p:cNvGrpSpPr/>
          <p:nvPr/>
        </p:nvGrpSpPr>
        <p:grpSpPr>
          <a:xfrm>
            <a:off x="11799539" y="740828"/>
            <a:ext cx="249485" cy="5829942"/>
            <a:chOff x="157804" y="897491"/>
            <a:chExt cx="249485" cy="5829942"/>
          </a:xfrm>
        </p:grpSpPr>
        <p:pic>
          <p:nvPicPr>
            <p:cNvPr id="18" name="Picture 17">
              <a:extLst>
                <a:ext uri="{FF2B5EF4-FFF2-40B4-BE49-F238E27FC236}">
                  <a16:creationId xmlns:a16="http://schemas.microsoft.com/office/drawing/2014/main" id="{263BBC06-3DB7-7543-A50F-3233CE70C91A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 rot="16200000">
              <a:off x="-218104" y="6102039"/>
              <a:ext cx="1005456" cy="245331"/>
            </a:xfrm>
            <a:prstGeom prst="rect">
              <a:avLst/>
            </a:prstGeom>
          </p:spPr>
        </p:pic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EED290A-F860-C94A-A372-EB6F939206E2}"/>
                </a:ext>
              </a:extLst>
            </p:cNvPr>
            <p:cNvSpPr txBox="1"/>
            <p:nvPr/>
          </p:nvSpPr>
          <p:spPr>
            <a:xfrm rot="16200000">
              <a:off x="-2161756" y="3217051"/>
              <a:ext cx="4869951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>
                  <a:solidFill>
                    <a:srgbClr val="192B36"/>
                  </a:solidFill>
                  <a:latin typeface="+mj-lt"/>
                </a:rPr>
                <a:t>|  Competitive Intelligence Automation</a:t>
              </a:r>
            </a:p>
          </p:txBody>
        </p:sp>
      </p:grpSp>
      <p:sp>
        <p:nvSpPr>
          <p:cNvPr id="36" name="Subtitle 2">
            <a:extLst>
              <a:ext uri="{FF2B5EF4-FFF2-40B4-BE49-F238E27FC236}">
                <a16:creationId xmlns:a16="http://schemas.microsoft.com/office/drawing/2014/main" id="{F6E5FEAC-1B9C-A64A-BD80-4F2AAA7A0A08}"/>
              </a:ext>
            </a:extLst>
          </p:cNvPr>
          <p:cNvSpPr txBox="1">
            <a:spLocks/>
          </p:cNvSpPr>
          <p:nvPr/>
        </p:nvSpPr>
        <p:spPr>
          <a:xfrm>
            <a:off x="1052674" y="4420112"/>
            <a:ext cx="6084407" cy="487954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SWOT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C88AA716-E9E5-0744-BBF2-A697E9AD1D99}"/>
              </a:ext>
            </a:extLst>
          </p:cNvPr>
          <p:cNvSpPr txBox="1">
            <a:spLocks/>
          </p:cNvSpPr>
          <p:nvPr/>
        </p:nvSpPr>
        <p:spPr>
          <a:xfrm>
            <a:off x="1070177" y="2618243"/>
            <a:ext cx="2829946" cy="3561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Buyers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6DAE186F-E06E-894A-89D1-7C9E6B6DFA73}"/>
              </a:ext>
            </a:extLst>
          </p:cNvPr>
          <p:cNvCxnSpPr>
            <a:cxnSpLocks/>
          </p:cNvCxnSpPr>
          <p:nvPr/>
        </p:nvCxnSpPr>
        <p:spPr>
          <a:xfrm>
            <a:off x="969544" y="3027141"/>
            <a:ext cx="95069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8032725D-B306-4C4A-B70F-ED811804F2EF}"/>
              </a:ext>
            </a:extLst>
          </p:cNvPr>
          <p:cNvCxnSpPr>
            <a:cxnSpLocks/>
          </p:cNvCxnSpPr>
          <p:nvPr/>
        </p:nvCxnSpPr>
        <p:spPr>
          <a:xfrm>
            <a:off x="969544" y="4810221"/>
            <a:ext cx="95069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6F92204D-4ACC-6B41-8036-B8D34098862A}"/>
              </a:ext>
            </a:extLst>
          </p:cNvPr>
          <p:cNvCxnSpPr>
            <a:cxnSpLocks/>
          </p:cNvCxnSpPr>
          <p:nvPr/>
        </p:nvCxnSpPr>
        <p:spPr>
          <a:xfrm>
            <a:off x="5983504" y="1396461"/>
            <a:ext cx="389201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9" name="Subtitle 2">
            <a:extLst>
              <a:ext uri="{FF2B5EF4-FFF2-40B4-BE49-F238E27FC236}">
                <a16:creationId xmlns:a16="http://schemas.microsoft.com/office/drawing/2014/main" id="{83B1A0C2-EB9D-DA45-901F-F61796FF0E11}"/>
              </a:ext>
            </a:extLst>
          </p:cNvPr>
          <p:cNvSpPr txBox="1">
            <a:spLocks/>
          </p:cNvSpPr>
          <p:nvPr/>
        </p:nvSpPr>
        <p:spPr>
          <a:xfrm>
            <a:off x="6107593" y="1587473"/>
            <a:ext cx="6084407" cy="42828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b="1" dirty="0">
                <a:solidFill>
                  <a:srgbClr val="1A2B36"/>
                </a:solidFill>
              </a:rPr>
              <a:t>TOTAL Deals</a:t>
            </a:r>
          </a:p>
        </p:txBody>
      </p:sp>
      <p:graphicFrame>
        <p:nvGraphicFramePr>
          <p:cNvPr id="50" name="Table 49">
            <a:extLst>
              <a:ext uri="{FF2B5EF4-FFF2-40B4-BE49-F238E27FC236}">
                <a16:creationId xmlns:a16="http://schemas.microsoft.com/office/drawing/2014/main" id="{44E429E9-B2FC-D148-A853-B7D4C518B5A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46117775"/>
              </p:ext>
            </p:extLst>
          </p:nvPr>
        </p:nvGraphicFramePr>
        <p:xfrm>
          <a:off x="1032142" y="4901206"/>
          <a:ext cx="10580737" cy="1648773"/>
        </p:xfrm>
        <a:graphic>
          <a:graphicData uri="http://schemas.openxmlformats.org/drawingml/2006/table">
            <a:tbl>
              <a:tblPr firstRow="1" bandRow="1">
                <a:tableStyleId>{8799B23B-EC83-4686-B30A-512413B5E67A}</a:tableStyleId>
              </a:tblPr>
              <a:tblGrid>
                <a:gridCol w="26048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228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2668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635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4153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>
                          <a:solidFill>
                            <a:srgbClr val="1A2B36"/>
                          </a:solidFill>
                        </a:rPr>
                        <a:t>Strengths</a:t>
                      </a: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Weaknesses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Opportunities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Threats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33393">
                <a:tc>
                  <a:txBody>
                    <a:bodyPr/>
                    <a:lstStyle/>
                    <a:p>
                      <a:endParaRPr lang="en-US" sz="1100" dirty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100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100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100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51" name="Rectangle 50">
            <a:extLst>
              <a:ext uri="{FF2B5EF4-FFF2-40B4-BE49-F238E27FC236}">
                <a16:creationId xmlns:a16="http://schemas.microsoft.com/office/drawing/2014/main" id="{81C8E2CB-35CD-B342-9BF0-A5B6DECB6761}"/>
              </a:ext>
            </a:extLst>
          </p:cNvPr>
          <p:cNvSpPr/>
          <p:nvPr/>
        </p:nvSpPr>
        <p:spPr>
          <a:xfrm>
            <a:off x="1121942" y="1402393"/>
            <a:ext cx="4654831" cy="1169551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52" name="Rectangle 51">
            <a:extLst>
              <a:ext uri="{FF2B5EF4-FFF2-40B4-BE49-F238E27FC236}">
                <a16:creationId xmlns:a16="http://schemas.microsoft.com/office/drawing/2014/main" id="{0D36C44F-C750-E24F-8B78-71C107EDEB8F}"/>
              </a:ext>
            </a:extLst>
          </p:cNvPr>
          <p:cNvSpPr/>
          <p:nvPr/>
        </p:nvSpPr>
        <p:spPr>
          <a:xfrm>
            <a:off x="1121944" y="3088101"/>
            <a:ext cx="4654830" cy="954107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</p:txBody>
      </p:sp>
      <p:cxnSp>
        <p:nvCxnSpPr>
          <p:cNvPr id="29" name="Straight Connector 28">
            <a:extLst>
              <a:ext uri="{FF2B5EF4-FFF2-40B4-BE49-F238E27FC236}">
                <a16:creationId xmlns:a16="http://schemas.microsoft.com/office/drawing/2014/main" id="{B0F66E3E-F968-5F4C-8B55-14555E45F9E5}"/>
              </a:ext>
            </a:extLst>
          </p:cNvPr>
          <p:cNvCxnSpPr>
            <a:cxnSpLocks/>
          </p:cNvCxnSpPr>
          <p:nvPr/>
        </p:nvCxnSpPr>
        <p:spPr>
          <a:xfrm>
            <a:off x="969544" y="1396461"/>
            <a:ext cx="227657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68985606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>
            <a:lumMod val="95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Rectangle 21">
            <a:extLst>
              <a:ext uri="{FF2B5EF4-FFF2-40B4-BE49-F238E27FC236}">
                <a16:creationId xmlns:a16="http://schemas.microsoft.com/office/drawing/2014/main" id="{D12BA56F-8CF7-654D-8A9C-CBE2D4173E10}"/>
              </a:ext>
            </a:extLst>
          </p:cNvPr>
          <p:cNvSpPr/>
          <p:nvPr/>
        </p:nvSpPr>
        <p:spPr>
          <a:xfrm>
            <a:off x="801" y="1577"/>
            <a:ext cx="1112517" cy="6858000"/>
          </a:xfrm>
          <a:prstGeom prst="rect">
            <a:avLst/>
          </a:prstGeom>
          <a:solidFill>
            <a:srgbClr val="1A2A35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3" name="Rectangle 22">
            <a:extLst>
              <a:ext uri="{FF2B5EF4-FFF2-40B4-BE49-F238E27FC236}">
                <a16:creationId xmlns:a16="http://schemas.microsoft.com/office/drawing/2014/main" id="{E212CFBF-3889-E84B-8D91-73078B756EAA}"/>
              </a:ext>
            </a:extLst>
          </p:cNvPr>
          <p:cNvSpPr/>
          <p:nvPr/>
        </p:nvSpPr>
        <p:spPr>
          <a:xfrm rot="16200000">
            <a:off x="-2558099" y="2180308"/>
            <a:ext cx="605293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>
                <a:solidFill>
                  <a:schemeClr val="bg1"/>
                </a:solidFill>
                <a:latin typeface="Calibri" panose="020F0502020204030204" pitchFamily="34" charset="0"/>
                <a:ea typeface="Open Sans" charset="0"/>
                <a:cs typeface="Calibri" panose="020F0502020204030204" pitchFamily="34" charset="0"/>
              </a:rPr>
              <a:t>Competitor 3</a:t>
            </a:r>
          </a:p>
        </p:txBody>
      </p:sp>
      <p:sp>
        <p:nvSpPr>
          <p:cNvPr id="25" name="Round Same Side Corner Rectangle 24">
            <a:extLst>
              <a:ext uri="{FF2B5EF4-FFF2-40B4-BE49-F238E27FC236}">
                <a16:creationId xmlns:a16="http://schemas.microsoft.com/office/drawing/2014/main" id="{D6115A5F-7983-9F4C-B416-4A7E31F1C357}"/>
              </a:ext>
            </a:extLst>
          </p:cNvPr>
          <p:cNvSpPr/>
          <p:nvPr/>
        </p:nvSpPr>
        <p:spPr>
          <a:xfrm>
            <a:off x="312895" y="5612356"/>
            <a:ext cx="341233" cy="1247221"/>
          </a:xfrm>
          <a:prstGeom prst="round2SameRect">
            <a:avLst>
              <a:gd name="adj1" fmla="val 50000"/>
              <a:gd name="adj2" fmla="val 0"/>
            </a:avLst>
          </a:prstGeom>
          <a:solidFill>
            <a:srgbClr val="D87C79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Oval 25">
            <a:extLst>
              <a:ext uri="{FF2B5EF4-FFF2-40B4-BE49-F238E27FC236}">
                <a16:creationId xmlns:a16="http://schemas.microsoft.com/office/drawing/2014/main" id="{5451F1AA-1498-EF46-B1C9-22CD9A47ED67}"/>
              </a:ext>
            </a:extLst>
          </p:cNvPr>
          <p:cNvSpPr/>
          <p:nvPr/>
        </p:nvSpPr>
        <p:spPr>
          <a:xfrm>
            <a:off x="311592" y="5620982"/>
            <a:ext cx="343838" cy="343838"/>
          </a:xfrm>
          <a:prstGeom prst="ellipse">
            <a:avLst/>
          </a:prstGeom>
          <a:solidFill>
            <a:srgbClr val="F13F3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Rounded Rectangle 20">
            <a:extLst>
              <a:ext uri="{FF2B5EF4-FFF2-40B4-BE49-F238E27FC236}">
                <a16:creationId xmlns:a16="http://schemas.microsoft.com/office/drawing/2014/main" id="{8260A2D5-59E3-1241-A17C-B344002E3C34}"/>
              </a:ext>
            </a:extLst>
          </p:cNvPr>
          <p:cNvSpPr/>
          <p:nvPr/>
        </p:nvSpPr>
        <p:spPr>
          <a:xfrm>
            <a:off x="969543" y="4353416"/>
            <a:ext cx="10643337" cy="2229668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20" name="Rounded Rectangle 19">
            <a:extLst>
              <a:ext uri="{FF2B5EF4-FFF2-40B4-BE49-F238E27FC236}">
                <a16:creationId xmlns:a16="http://schemas.microsoft.com/office/drawing/2014/main" id="{9107C12E-3F7B-6E4A-B21C-4E8B92C813CD}"/>
              </a:ext>
            </a:extLst>
          </p:cNvPr>
          <p:cNvSpPr/>
          <p:nvPr/>
        </p:nvSpPr>
        <p:spPr>
          <a:xfrm>
            <a:off x="6000854" y="884665"/>
            <a:ext cx="5548931" cy="2951022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14" name="Rounded Rectangle 13">
            <a:extLst>
              <a:ext uri="{FF2B5EF4-FFF2-40B4-BE49-F238E27FC236}">
                <a16:creationId xmlns:a16="http://schemas.microsoft.com/office/drawing/2014/main" id="{811B5AA7-C347-2C46-B630-7011BDBD99B9}"/>
              </a:ext>
            </a:extLst>
          </p:cNvPr>
          <p:cNvSpPr/>
          <p:nvPr/>
        </p:nvSpPr>
        <p:spPr>
          <a:xfrm>
            <a:off x="969544" y="884665"/>
            <a:ext cx="4806763" cy="3277740"/>
          </a:xfrm>
          <a:prstGeom prst="roundRect">
            <a:avLst>
              <a:gd name="adj" fmla="val 6920"/>
            </a:avLst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dirty="0"/>
              <a:t>xc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64931" y="308021"/>
            <a:ext cx="4398890" cy="476956"/>
          </a:xfrm>
        </p:spPr>
        <p:txBody>
          <a:bodyPr>
            <a:noAutofit/>
          </a:bodyPr>
          <a:lstStyle/>
          <a:p>
            <a:pPr algn="l"/>
            <a:r>
              <a:rPr lang="en-US" sz="2800" b="1" dirty="0">
                <a:solidFill>
                  <a:srgbClr val="1A2B36"/>
                </a:solidFill>
              </a:rPr>
              <a:t>COMPETITOR NAME </a:t>
            </a:r>
            <a:endParaRPr lang="en-US" sz="2800" b="1" dirty="0">
              <a:solidFill>
                <a:srgbClr val="1A2B36"/>
              </a:solidFill>
              <a:effectLst/>
            </a:endParaRPr>
          </a:p>
        </p:txBody>
      </p:sp>
      <p:sp>
        <p:nvSpPr>
          <p:cNvPr id="31" name="Subtitle 2"/>
          <p:cNvSpPr txBox="1">
            <a:spLocks/>
          </p:cNvSpPr>
          <p:nvPr/>
        </p:nvSpPr>
        <p:spPr>
          <a:xfrm>
            <a:off x="1052674" y="976843"/>
            <a:ext cx="2829946" cy="38279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Company Overview</a:t>
            </a:r>
          </a:p>
        </p:txBody>
      </p:sp>
      <p:sp>
        <p:nvSpPr>
          <p:cNvPr id="39" name="Rectangle 38"/>
          <p:cNvSpPr/>
          <p:nvPr/>
        </p:nvSpPr>
        <p:spPr>
          <a:xfrm>
            <a:off x="969544" y="1402393"/>
            <a:ext cx="4807230" cy="1169551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41" name="Rectangle 40"/>
          <p:cNvSpPr/>
          <p:nvPr/>
        </p:nvSpPr>
        <p:spPr>
          <a:xfrm>
            <a:off x="969544" y="2986776"/>
            <a:ext cx="4807230" cy="954107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</p:txBody>
      </p:sp>
      <p:graphicFrame>
        <p:nvGraphicFramePr>
          <p:cNvPr id="43" name="Table 42"/>
          <p:cNvGraphicFramePr>
            <a:graphicFrameLocks noGrp="1"/>
          </p:cNvGraphicFramePr>
          <p:nvPr/>
        </p:nvGraphicFramePr>
        <p:xfrm>
          <a:off x="6016871" y="2033131"/>
          <a:ext cx="5524599" cy="1720517"/>
        </p:xfrm>
        <a:graphic>
          <a:graphicData uri="http://schemas.openxmlformats.org/drawingml/2006/table">
            <a:tbl>
              <a:tblPr firstRow="1" bandRow="1">
                <a:tableStyleId>{8799B23B-EC83-4686-B30A-512413B5E67A}</a:tableStyleId>
              </a:tblPr>
              <a:tblGrid>
                <a:gridCol w="1841533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1841533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1841533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</a:tblGrid>
              <a:tr h="743130"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Wins</a:t>
                      </a:r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Losses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dirty="0"/>
                        <a:t>Win-Loss %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77387"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anchor="ctr"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800" dirty="0"/>
                    </a:p>
                  </a:txBody>
                  <a:tcPr anchor="ctr"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4" name="Subtitle 2"/>
          <p:cNvSpPr txBox="1">
            <a:spLocks/>
          </p:cNvSpPr>
          <p:nvPr/>
        </p:nvSpPr>
        <p:spPr>
          <a:xfrm>
            <a:off x="6107593" y="1587473"/>
            <a:ext cx="6084407" cy="428289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b="1" dirty="0">
                <a:solidFill>
                  <a:srgbClr val="1A2B36"/>
                </a:solidFill>
              </a:rPr>
              <a:t>TOTAL Deals</a:t>
            </a:r>
          </a:p>
        </p:txBody>
      </p:sp>
      <p:sp>
        <p:nvSpPr>
          <p:cNvPr id="48" name="Rectangle 47"/>
          <p:cNvSpPr/>
          <p:nvPr/>
        </p:nvSpPr>
        <p:spPr>
          <a:xfrm>
            <a:off x="6006083" y="3863478"/>
            <a:ext cx="6096000" cy="400110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en-US" sz="1000" i="1" dirty="0">
                <a:solidFill>
                  <a:srgbClr val="222222"/>
                </a:solidFill>
                <a:latin typeface="+mj-lt"/>
              </a:rPr>
              <a:t>*To </a:t>
            </a:r>
            <a:r>
              <a:rPr lang="en-US" sz="1000" b="1" i="1" dirty="0">
                <a:solidFill>
                  <a:srgbClr val="222222"/>
                </a:solidFill>
                <a:latin typeface="+mj-lt"/>
              </a:rPr>
              <a:t>calculate</a:t>
            </a:r>
            <a:r>
              <a:rPr lang="en-US" sz="1000" i="1" dirty="0">
                <a:solidFill>
                  <a:srgbClr val="222222"/>
                </a:solidFill>
                <a:latin typeface="+mj-lt"/>
              </a:rPr>
              <a:t> your </a:t>
            </a:r>
            <a:r>
              <a:rPr lang="en-US" sz="1000" b="1" i="1" dirty="0">
                <a:solidFill>
                  <a:srgbClr val="222222"/>
                </a:solidFill>
                <a:latin typeface="+mj-lt"/>
              </a:rPr>
              <a:t>win-loss percentage</a:t>
            </a:r>
            <a:r>
              <a:rPr lang="en-US" sz="1000" i="1" dirty="0">
                <a:solidFill>
                  <a:srgbClr val="222222"/>
                </a:solidFill>
                <a:latin typeface="+mj-lt"/>
              </a:rPr>
              <a:t> take the number of deals and divide it by the number of deals won,</a:t>
            </a:r>
          </a:p>
          <a:p>
            <a:r>
              <a:rPr lang="en-US" sz="1000" i="1" dirty="0">
                <a:solidFill>
                  <a:srgbClr val="222222"/>
                </a:solidFill>
                <a:latin typeface="+mj-lt"/>
              </a:rPr>
              <a:t>and then lost.</a:t>
            </a:r>
            <a:endParaRPr lang="en-US" sz="1000" dirty="0">
              <a:latin typeface="+mj-lt"/>
            </a:endParaRPr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63B15CC1-23EE-874F-9591-280EE84F7B83}"/>
              </a:ext>
            </a:extLst>
          </p:cNvPr>
          <p:cNvGrpSpPr/>
          <p:nvPr/>
        </p:nvGrpSpPr>
        <p:grpSpPr>
          <a:xfrm>
            <a:off x="11799539" y="740828"/>
            <a:ext cx="249485" cy="5829942"/>
            <a:chOff x="157804" y="897491"/>
            <a:chExt cx="249485" cy="5829942"/>
          </a:xfrm>
        </p:grpSpPr>
        <p:pic>
          <p:nvPicPr>
            <p:cNvPr id="18" name="Picture 17">
              <a:extLst>
                <a:ext uri="{FF2B5EF4-FFF2-40B4-BE49-F238E27FC236}">
                  <a16:creationId xmlns:a16="http://schemas.microsoft.com/office/drawing/2014/main" id="{263BBC06-3DB7-7543-A50F-3233CE70C91A}"/>
                </a:ext>
              </a:extLst>
            </p:cNvPr>
            <p:cNvPicPr>
              <a:picLocks noChangeAspect="1"/>
            </p:cNvPicPr>
            <p:nvPr/>
          </p:nvPicPr>
          <p:blipFill>
            <a:blip r:embed="rId2"/>
            <a:stretch>
              <a:fillRect/>
            </a:stretch>
          </p:blipFill>
          <p:spPr>
            <a:xfrm rot="16200000">
              <a:off x="-218104" y="6102039"/>
              <a:ext cx="1005456" cy="245331"/>
            </a:xfrm>
            <a:prstGeom prst="rect">
              <a:avLst/>
            </a:prstGeom>
          </p:spPr>
        </p:pic>
        <p:sp>
          <p:nvSpPr>
            <p:cNvPr id="19" name="TextBox 18">
              <a:extLst>
                <a:ext uri="{FF2B5EF4-FFF2-40B4-BE49-F238E27FC236}">
                  <a16:creationId xmlns:a16="http://schemas.microsoft.com/office/drawing/2014/main" id="{CEED290A-F860-C94A-A372-EB6F939206E2}"/>
                </a:ext>
              </a:extLst>
            </p:cNvPr>
            <p:cNvSpPr txBox="1"/>
            <p:nvPr/>
          </p:nvSpPr>
          <p:spPr>
            <a:xfrm rot="16200000">
              <a:off x="-2161756" y="3217051"/>
              <a:ext cx="4869951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>
                  <a:solidFill>
                    <a:srgbClr val="192B36"/>
                  </a:solidFill>
                  <a:latin typeface="+mj-lt"/>
                </a:rPr>
                <a:t>|  Competitive Intelligence Automation</a:t>
              </a:r>
            </a:p>
          </p:txBody>
        </p:sp>
      </p:grpSp>
      <p:sp>
        <p:nvSpPr>
          <p:cNvPr id="34" name="Subtitle 2">
            <a:extLst>
              <a:ext uri="{FF2B5EF4-FFF2-40B4-BE49-F238E27FC236}">
                <a16:creationId xmlns:a16="http://schemas.microsoft.com/office/drawing/2014/main" id="{362A0F95-95BD-7240-9530-BA9476CE1899}"/>
              </a:ext>
            </a:extLst>
          </p:cNvPr>
          <p:cNvSpPr txBox="1">
            <a:spLocks/>
          </p:cNvSpPr>
          <p:nvPr/>
        </p:nvSpPr>
        <p:spPr>
          <a:xfrm>
            <a:off x="6080166" y="933552"/>
            <a:ext cx="6084407" cy="883965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b="1" dirty="0">
                <a:solidFill>
                  <a:srgbClr val="1A2B36"/>
                </a:solidFill>
              </a:rPr>
              <a:t>Competitive Deal Breakdown</a:t>
            </a:r>
          </a:p>
        </p:txBody>
      </p:sp>
      <p:sp>
        <p:nvSpPr>
          <p:cNvPr id="36" name="Subtitle 2">
            <a:extLst>
              <a:ext uri="{FF2B5EF4-FFF2-40B4-BE49-F238E27FC236}">
                <a16:creationId xmlns:a16="http://schemas.microsoft.com/office/drawing/2014/main" id="{56EA8DE7-83B4-1649-B44F-B0B5C6E41C6D}"/>
              </a:ext>
            </a:extLst>
          </p:cNvPr>
          <p:cNvSpPr txBox="1">
            <a:spLocks/>
          </p:cNvSpPr>
          <p:nvPr/>
        </p:nvSpPr>
        <p:spPr>
          <a:xfrm>
            <a:off x="1052674" y="4420112"/>
            <a:ext cx="6084407" cy="487954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SWOT</a:t>
            </a:r>
          </a:p>
        </p:txBody>
      </p:sp>
      <p:sp>
        <p:nvSpPr>
          <p:cNvPr id="37" name="Subtitle 2">
            <a:extLst>
              <a:ext uri="{FF2B5EF4-FFF2-40B4-BE49-F238E27FC236}">
                <a16:creationId xmlns:a16="http://schemas.microsoft.com/office/drawing/2014/main" id="{AE1BF596-DC8C-D64D-9C42-97BE06C71892}"/>
              </a:ext>
            </a:extLst>
          </p:cNvPr>
          <p:cNvSpPr txBox="1">
            <a:spLocks/>
          </p:cNvSpPr>
          <p:nvPr/>
        </p:nvSpPr>
        <p:spPr>
          <a:xfrm>
            <a:off x="1070177" y="2618243"/>
            <a:ext cx="2829946" cy="356161"/>
          </a:xfrm>
          <a:prstGeom prst="rect">
            <a:avLst/>
          </a:prstGeom>
        </p:spPr>
        <p:txBody>
          <a:bodyPr vert="horz" lIns="91440" tIns="45720" rIns="91440" bIns="45720" rtlCol="0">
            <a:noAutofit/>
          </a:bodyPr>
          <a:lstStyle>
            <a:lvl1pPr marL="0" indent="0" algn="ctr" defTabSz="914400" rtl="0" eaLnBrk="1" latinLnBrk="0" hangingPunct="1">
              <a:lnSpc>
                <a:spcPct val="90000"/>
              </a:lnSpc>
              <a:spcBef>
                <a:spcPts val="1000"/>
              </a:spcBef>
              <a:buFont typeface="Arial" panose="020B0604020202020204" pitchFamily="34" charset="0"/>
              <a:buNone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indent="0" algn="ctr" defTabSz="914400" rtl="0" eaLnBrk="1" latinLnBrk="0" hangingPunct="1">
              <a:lnSpc>
                <a:spcPct val="90000"/>
              </a:lnSpc>
              <a:spcBef>
                <a:spcPts val="500"/>
              </a:spcBef>
              <a:buFont typeface="Arial" panose="020B0604020202020204" pitchFamily="34" charset="0"/>
              <a:buNone/>
              <a:defRPr sz="16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en-US" sz="2000" b="1" dirty="0">
                <a:solidFill>
                  <a:srgbClr val="1A2B36"/>
                </a:solidFill>
              </a:rPr>
              <a:t>Buyers</a:t>
            </a:r>
          </a:p>
        </p:txBody>
      </p:sp>
      <p:cxnSp>
        <p:nvCxnSpPr>
          <p:cNvPr id="38" name="Straight Connector 37">
            <a:extLst>
              <a:ext uri="{FF2B5EF4-FFF2-40B4-BE49-F238E27FC236}">
                <a16:creationId xmlns:a16="http://schemas.microsoft.com/office/drawing/2014/main" id="{44D16F9E-0EED-9549-8CD6-81CD220FB500}"/>
              </a:ext>
            </a:extLst>
          </p:cNvPr>
          <p:cNvCxnSpPr>
            <a:cxnSpLocks/>
          </p:cNvCxnSpPr>
          <p:nvPr/>
        </p:nvCxnSpPr>
        <p:spPr>
          <a:xfrm>
            <a:off x="969544" y="3027141"/>
            <a:ext cx="95069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Connector 44">
            <a:extLst>
              <a:ext uri="{FF2B5EF4-FFF2-40B4-BE49-F238E27FC236}">
                <a16:creationId xmlns:a16="http://schemas.microsoft.com/office/drawing/2014/main" id="{C1932EB7-8EA8-8A43-9A51-DB5D4FA5F977}"/>
              </a:ext>
            </a:extLst>
          </p:cNvPr>
          <p:cNvCxnSpPr>
            <a:cxnSpLocks/>
          </p:cNvCxnSpPr>
          <p:nvPr/>
        </p:nvCxnSpPr>
        <p:spPr>
          <a:xfrm>
            <a:off x="969544" y="4810221"/>
            <a:ext cx="95069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6" name="Straight Connector 45">
            <a:extLst>
              <a:ext uri="{FF2B5EF4-FFF2-40B4-BE49-F238E27FC236}">
                <a16:creationId xmlns:a16="http://schemas.microsoft.com/office/drawing/2014/main" id="{EB0196DA-E1E3-8A45-87D2-D50B963F7758}"/>
              </a:ext>
            </a:extLst>
          </p:cNvPr>
          <p:cNvCxnSpPr>
            <a:cxnSpLocks/>
          </p:cNvCxnSpPr>
          <p:nvPr/>
        </p:nvCxnSpPr>
        <p:spPr>
          <a:xfrm>
            <a:off x="5983504" y="1396461"/>
            <a:ext cx="389201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aphicFrame>
        <p:nvGraphicFramePr>
          <p:cNvPr id="47" name="Table 46">
            <a:extLst>
              <a:ext uri="{FF2B5EF4-FFF2-40B4-BE49-F238E27FC236}">
                <a16:creationId xmlns:a16="http://schemas.microsoft.com/office/drawing/2014/main" id="{66EB68AB-B18E-394A-841E-9A631785DBE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68986536"/>
              </p:ext>
            </p:extLst>
          </p:nvPr>
        </p:nvGraphicFramePr>
        <p:xfrm>
          <a:off x="1032142" y="4901206"/>
          <a:ext cx="10580737" cy="1648773"/>
        </p:xfrm>
        <a:graphic>
          <a:graphicData uri="http://schemas.openxmlformats.org/drawingml/2006/table">
            <a:tbl>
              <a:tblPr firstRow="1" bandRow="1">
                <a:tableStyleId>{8799B23B-EC83-4686-B30A-512413B5E67A}</a:tableStyleId>
              </a:tblPr>
              <a:tblGrid>
                <a:gridCol w="2604859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622840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826687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526351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41538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600" b="1" dirty="0">
                          <a:solidFill>
                            <a:srgbClr val="1A2B36"/>
                          </a:solidFill>
                        </a:rPr>
                        <a:t>Strengths</a:t>
                      </a:r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Weaknesses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mpd="sng">
                      <a:noFill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Opportunities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en-US" sz="1600" dirty="0"/>
                        <a:t>Threats</a:t>
                      </a:r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noFill/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solidFill>
                      <a:schemeClr val="bg1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1233393">
                <a:tc>
                  <a:txBody>
                    <a:bodyPr/>
                    <a:lstStyle/>
                    <a:p>
                      <a:endParaRPr lang="en-US" sz="1100" dirty="0"/>
                    </a:p>
                  </a:txBody>
                  <a:tcPr>
                    <a:lnL w="12700" cmpd="sng">
                      <a:noFill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100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100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endParaRPr lang="en-US" sz="1100" dirty="0"/>
                    </a:p>
                  </a:txBody>
                  <a:tcPr>
                    <a:lnL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mpd="sng">
                      <a:noFill/>
                    </a:lnR>
                    <a:lnT w="12700" cap="flat" cmpd="sng" algn="ctr">
                      <a:solidFill>
                        <a:schemeClr val="bg1">
                          <a:lumMod val="85000"/>
                        </a:schemeClr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5400" cmpd="sng">
                      <a:noFill/>
                    </a:lnB>
                    <a:lnTlToBr w="12700" cmpd="sng">
                      <a:noFill/>
                      <a:prstDash val="solid"/>
                    </a:lnTlToBr>
                    <a:lnBlToTr w="12700" cmpd="sng">
                      <a:noFill/>
                      <a:prstDash val="solid"/>
                    </a:lnBlToTr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</a:tbl>
          </a:graphicData>
        </a:graphic>
      </p:graphicFrame>
      <p:sp>
        <p:nvSpPr>
          <p:cNvPr id="49" name="Rectangle 48">
            <a:extLst>
              <a:ext uri="{FF2B5EF4-FFF2-40B4-BE49-F238E27FC236}">
                <a16:creationId xmlns:a16="http://schemas.microsoft.com/office/drawing/2014/main" id="{19F16F78-37F6-9348-B565-A10B0B643498}"/>
              </a:ext>
            </a:extLst>
          </p:cNvPr>
          <p:cNvSpPr/>
          <p:nvPr/>
        </p:nvSpPr>
        <p:spPr>
          <a:xfrm>
            <a:off x="1121942" y="1402393"/>
            <a:ext cx="4654831" cy="1169551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</p:txBody>
      </p:sp>
      <p:sp>
        <p:nvSpPr>
          <p:cNvPr id="50" name="Rectangle 49">
            <a:extLst>
              <a:ext uri="{FF2B5EF4-FFF2-40B4-BE49-F238E27FC236}">
                <a16:creationId xmlns:a16="http://schemas.microsoft.com/office/drawing/2014/main" id="{B9D40352-72CF-2E4E-B15D-D77AEF68EFA4}"/>
              </a:ext>
            </a:extLst>
          </p:cNvPr>
          <p:cNvSpPr/>
          <p:nvPr/>
        </p:nvSpPr>
        <p:spPr>
          <a:xfrm>
            <a:off x="1121944" y="3088101"/>
            <a:ext cx="4654830" cy="954107"/>
          </a:xfrm>
          <a:prstGeom prst="rect">
            <a:avLst/>
          </a:prstGeom>
          <a:solidFill>
            <a:schemeClr val="bg1"/>
          </a:solidFill>
          <a:ln w="57150">
            <a:noFill/>
          </a:ln>
        </p:spPr>
        <p:txBody>
          <a:bodyPr wrap="square">
            <a:spAutoFit/>
          </a:bodyPr>
          <a:lstStyle/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  <a:p>
            <a:endParaRPr lang="en-US" sz="1400" i="1" dirty="0">
              <a:solidFill>
                <a:schemeClr val="bg2">
                  <a:lumMod val="50000"/>
                </a:schemeClr>
              </a:solidFill>
            </a:endParaRPr>
          </a:p>
        </p:txBody>
      </p:sp>
      <p:cxnSp>
        <p:nvCxnSpPr>
          <p:cNvPr id="24" name="Straight Connector 23">
            <a:extLst>
              <a:ext uri="{FF2B5EF4-FFF2-40B4-BE49-F238E27FC236}">
                <a16:creationId xmlns:a16="http://schemas.microsoft.com/office/drawing/2014/main" id="{6778BD3A-9431-0C4B-A2BF-AC3BCC909B53}"/>
              </a:ext>
            </a:extLst>
          </p:cNvPr>
          <p:cNvCxnSpPr>
            <a:cxnSpLocks/>
          </p:cNvCxnSpPr>
          <p:nvPr/>
        </p:nvCxnSpPr>
        <p:spPr>
          <a:xfrm>
            <a:off x="969544" y="1396461"/>
            <a:ext cx="2276576" cy="0"/>
          </a:xfrm>
          <a:prstGeom prst="line">
            <a:avLst/>
          </a:prstGeom>
          <a:ln w="50800">
            <a:solidFill>
              <a:srgbClr val="42424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42661455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>
            <a:extLst>
              <a:ext uri="{FF2B5EF4-FFF2-40B4-BE49-F238E27FC236}">
                <a16:creationId xmlns:a16="http://schemas.microsoft.com/office/drawing/2014/main" id="{7BF8E3F4-BB88-A548-82BD-08B4B51F292A}"/>
              </a:ext>
            </a:extLst>
          </p:cNvPr>
          <p:cNvSpPr/>
          <p:nvPr/>
        </p:nvSpPr>
        <p:spPr>
          <a:xfrm>
            <a:off x="0" y="-42538"/>
            <a:ext cx="12192000" cy="6928660"/>
          </a:xfrm>
          <a:prstGeom prst="rect">
            <a:avLst/>
          </a:prstGeom>
          <a:solidFill>
            <a:srgbClr val="1A2B3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TextBox 9">
            <a:extLst>
              <a:ext uri="{FF2B5EF4-FFF2-40B4-BE49-F238E27FC236}">
                <a16:creationId xmlns:a16="http://schemas.microsoft.com/office/drawing/2014/main" id="{AFA4BEFD-24C2-C64E-87D0-ABA365D909D3}"/>
              </a:ext>
            </a:extLst>
          </p:cNvPr>
          <p:cNvSpPr txBox="1"/>
          <p:nvPr/>
        </p:nvSpPr>
        <p:spPr>
          <a:xfrm>
            <a:off x="2987202" y="4122241"/>
            <a:ext cx="544600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" dirty="0">
                <a:solidFill>
                  <a:schemeClr val="tx1">
                    <a:alpha val="0"/>
                  </a:schemeClr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https://www.kompyte.com/register?utm_medium=h2hbctemplate&amp;utm_source=website</a:t>
            </a:r>
            <a:r>
              <a:rPr lang="en-US" sz="600" dirty="0">
                <a:solidFill>
                  <a:schemeClr val="tx1">
                    <a:alpha val="0"/>
                  </a:schemeClr>
                </a:solidFill>
              </a:rPr>
              <a:t> </a:t>
            </a:r>
          </a:p>
          <a:p>
            <a:endParaRPr lang="en-US" sz="600" dirty="0">
              <a:solidFill>
                <a:schemeClr val="tx1">
                  <a:alpha val="0"/>
                </a:schemeClr>
              </a:solidFill>
            </a:endParaRPr>
          </a:p>
        </p:txBody>
      </p:sp>
      <p:sp>
        <p:nvSpPr>
          <p:cNvPr id="11" name="TextBox 10">
            <a:extLst>
              <a:ext uri="{FF2B5EF4-FFF2-40B4-BE49-F238E27FC236}">
                <a16:creationId xmlns:a16="http://schemas.microsoft.com/office/drawing/2014/main" id="{A55F9E5B-1A06-7541-8A93-0F58B590A171}"/>
              </a:ext>
            </a:extLst>
          </p:cNvPr>
          <p:cNvSpPr txBox="1"/>
          <p:nvPr/>
        </p:nvSpPr>
        <p:spPr>
          <a:xfrm>
            <a:off x="4081994" y="5312927"/>
            <a:ext cx="5446007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600" dirty="0">
                <a:solidFill>
                  <a:schemeClr val="tx1">
                    <a:alpha val="0"/>
                  </a:schemeClr>
                </a:solidFill>
                <a:hlinkClick r:id="rId2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https://www.kompyte.com/register?utm_medium=h2hbctemplate&amp;utm_source=website</a:t>
            </a:r>
            <a:r>
              <a:rPr lang="en-US" sz="600" dirty="0">
                <a:solidFill>
                  <a:schemeClr val="tx1">
                    <a:alpha val="0"/>
                  </a:schemeClr>
                </a:solidFill>
              </a:rPr>
              <a:t> </a:t>
            </a:r>
          </a:p>
          <a:p>
            <a:endParaRPr lang="en-US" sz="600" dirty="0"/>
          </a:p>
        </p:txBody>
      </p:sp>
      <p:pic>
        <p:nvPicPr>
          <p:cNvPr id="12" name="Picture 11">
            <a:extLst>
              <a:ext uri="{FF2B5EF4-FFF2-40B4-BE49-F238E27FC236}">
                <a16:creationId xmlns:a16="http://schemas.microsoft.com/office/drawing/2014/main" id="{498D9D9C-05DF-C14A-B7F6-F3ADB4B59675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3577246" y="3233138"/>
            <a:ext cx="1605421" cy="391723"/>
          </a:xfrm>
          <a:prstGeom prst="rect">
            <a:avLst/>
          </a:prstGeom>
        </p:spPr>
      </p:pic>
      <p:sp>
        <p:nvSpPr>
          <p:cNvPr id="13" name="Rectangle 12">
            <a:extLst>
              <a:ext uri="{FF2B5EF4-FFF2-40B4-BE49-F238E27FC236}">
                <a16:creationId xmlns:a16="http://schemas.microsoft.com/office/drawing/2014/main" id="{1774723B-65ED-F441-87ED-CFA4E37EB175}"/>
              </a:ext>
            </a:extLst>
          </p:cNvPr>
          <p:cNvSpPr/>
          <p:nvPr/>
        </p:nvSpPr>
        <p:spPr>
          <a:xfrm>
            <a:off x="5639870" y="2876567"/>
            <a:ext cx="6687015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fontAlgn="base"/>
            <a:r>
              <a:rPr lang="en-US" b="1" dirty="0">
                <a:solidFill>
                  <a:srgbClr val="FFFFFF"/>
                </a:solidFill>
                <a:latin typeface="Open Sans" panose="020B0606030504020204" pitchFamily="34" charset="0"/>
              </a:rPr>
              <a:t>See the Power of Competitive </a:t>
            </a:r>
            <a:br>
              <a:rPr lang="en-US" b="1" dirty="0">
                <a:solidFill>
                  <a:srgbClr val="FFFFFF"/>
                </a:solidFill>
                <a:latin typeface="Open Sans" panose="020B0606030504020204" pitchFamily="34" charset="0"/>
              </a:rPr>
            </a:br>
            <a:r>
              <a:rPr lang="en-US" b="1" dirty="0">
                <a:solidFill>
                  <a:srgbClr val="FFFFFF"/>
                </a:solidFill>
                <a:latin typeface="Open Sans" panose="020B0606030504020204" pitchFamily="34" charset="0"/>
              </a:rPr>
              <a:t>Intelligence Automation.</a:t>
            </a:r>
          </a:p>
          <a:p>
            <a:br>
              <a:rPr lang="en-US" dirty="0"/>
            </a:br>
            <a:endParaRPr lang="en-US" dirty="0"/>
          </a:p>
        </p:txBody>
      </p:sp>
      <p:sp>
        <p:nvSpPr>
          <p:cNvPr id="14" name="Rounded Rectangle 13">
            <a:hlinkClick r:id="rId4" tooltip="GET STARTED"/>
            <a:extLst>
              <a:ext uri="{FF2B5EF4-FFF2-40B4-BE49-F238E27FC236}">
                <a16:creationId xmlns:a16="http://schemas.microsoft.com/office/drawing/2014/main" id="{63EAE0A0-83F3-044A-847C-BD26E8AC5216}"/>
              </a:ext>
            </a:extLst>
          </p:cNvPr>
          <p:cNvSpPr/>
          <p:nvPr/>
        </p:nvSpPr>
        <p:spPr>
          <a:xfrm>
            <a:off x="5749168" y="3626922"/>
            <a:ext cx="1779828" cy="297394"/>
          </a:xfrm>
          <a:prstGeom prst="roundRect">
            <a:avLst/>
          </a:prstGeom>
          <a:solidFill>
            <a:srgbClr val="FF434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1400" dirty="0">
                <a:solidFill>
                  <a:schemeClr val="bg1"/>
                </a:solidFill>
                <a:latin typeface="Calibri" panose="020F0502020204030204" pitchFamily="34" charset="0"/>
                <a:cs typeface="Calibri" panose="020F0502020204030204" pitchFamily="34" charset="0"/>
                <a:hlinkClick r:id="rId4">
                  <a:extLst>
                    <a:ext uri="{A12FA001-AC4F-418D-AE19-62706E023703}">
                      <ahyp:hlinkClr xmlns:ahyp="http://schemas.microsoft.com/office/drawing/2018/hyperlinkcolor" val="tx"/>
                    </a:ext>
                  </a:extLst>
                </a:hlinkClick>
              </a:rPr>
              <a:t>SCHEDULE A DEMO</a:t>
            </a:r>
            <a:endParaRPr lang="en-US" sz="1400" dirty="0">
              <a:solidFill>
                <a:schemeClr val="bg1"/>
              </a:solidFill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cxnSp>
        <p:nvCxnSpPr>
          <p:cNvPr id="15" name="Straight Connector 14">
            <a:extLst>
              <a:ext uri="{FF2B5EF4-FFF2-40B4-BE49-F238E27FC236}">
                <a16:creationId xmlns:a16="http://schemas.microsoft.com/office/drawing/2014/main" id="{861EF402-830A-8346-8E02-68ED4170443B}"/>
              </a:ext>
            </a:extLst>
          </p:cNvPr>
          <p:cNvCxnSpPr>
            <a:cxnSpLocks/>
          </p:cNvCxnSpPr>
          <p:nvPr/>
        </p:nvCxnSpPr>
        <p:spPr>
          <a:xfrm>
            <a:off x="5411268" y="2781105"/>
            <a:ext cx="0" cy="1295791"/>
          </a:xfrm>
          <a:prstGeom prst="line">
            <a:avLst/>
          </a:prstGeom>
          <a:ln w="38100">
            <a:solidFill>
              <a:schemeClr val="bg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6" name="Rectangle 15">
            <a:extLst>
              <a:ext uri="{FF2B5EF4-FFF2-40B4-BE49-F238E27FC236}">
                <a16:creationId xmlns:a16="http://schemas.microsoft.com/office/drawing/2014/main" id="{6F2D333C-A362-9140-9F34-6724181C74D6}"/>
              </a:ext>
            </a:extLst>
          </p:cNvPr>
          <p:cNvSpPr/>
          <p:nvPr/>
        </p:nvSpPr>
        <p:spPr>
          <a:xfrm>
            <a:off x="5852430" y="3841480"/>
            <a:ext cx="1511929" cy="49794"/>
          </a:xfrm>
          <a:prstGeom prst="rect">
            <a:avLst/>
          </a:prstGeom>
          <a:solidFill>
            <a:srgbClr val="FF434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pSp>
        <p:nvGrpSpPr>
          <p:cNvPr id="30" name="Group 29">
            <a:extLst>
              <a:ext uri="{FF2B5EF4-FFF2-40B4-BE49-F238E27FC236}">
                <a16:creationId xmlns:a16="http://schemas.microsoft.com/office/drawing/2014/main" id="{5E0FC53B-1559-D44C-8B8B-875DF4A742C0}"/>
              </a:ext>
            </a:extLst>
          </p:cNvPr>
          <p:cNvGrpSpPr/>
          <p:nvPr/>
        </p:nvGrpSpPr>
        <p:grpSpPr>
          <a:xfrm>
            <a:off x="10626622" y="2781105"/>
            <a:ext cx="1580618" cy="4124351"/>
            <a:chOff x="9688529" y="415519"/>
            <a:chExt cx="2523791" cy="6585399"/>
          </a:xfrm>
        </p:grpSpPr>
        <p:sp>
          <p:nvSpPr>
            <p:cNvPr id="18" name="Round Same Side Corner Rectangle 17">
              <a:extLst>
                <a:ext uri="{FF2B5EF4-FFF2-40B4-BE49-F238E27FC236}">
                  <a16:creationId xmlns:a16="http://schemas.microsoft.com/office/drawing/2014/main" id="{FD5F0072-7C11-F64F-9E27-E0572ED58E38}"/>
                </a:ext>
              </a:extLst>
            </p:cNvPr>
            <p:cNvSpPr/>
            <p:nvPr/>
          </p:nvSpPr>
          <p:spPr>
            <a:xfrm>
              <a:off x="10521413" y="1069030"/>
              <a:ext cx="840740" cy="592751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A8D5D6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 dirty="0"/>
            </a:p>
          </p:txBody>
        </p:sp>
        <p:sp>
          <p:nvSpPr>
            <p:cNvPr id="19" name="Round Same Side Corner Rectangle 18">
              <a:extLst>
                <a:ext uri="{FF2B5EF4-FFF2-40B4-BE49-F238E27FC236}">
                  <a16:creationId xmlns:a16="http://schemas.microsoft.com/office/drawing/2014/main" id="{D68451FE-4C15-8143-AD76-E075ACA7FC2C}"/>
                </a:ext>
              </a:extLst>
            </p:cNvPr>
            <p:cNvSpPr/>
            <p:nvPr/>
          </p:nvSpPr>
          <p:spPr>
            <a:xfrm>
              <a:off x="9691704" y="2196468"/>
              <a:ext cx="831850" cy="4800077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D6EBE4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" name="Round Same Side Corner Rectangle 19">
              <a:extLst>
                <a:ext uri="{FF2B5EF4-FFF2-40B4-BE49-F238E27FC236}">
                  <a16:creationId xmlns:a16="http://schemas.microsoft.com/office/drawing/2014/main" id="{D9942883-6479-1342-B251-A2CC98C557EE}"/>
                </a:ext>
              </a:extLst>
            </p:cNvPr>
            <p:cNvSpPr/>
            <p:nvPr/>
          </p:nvSpPr>
          <p:spPr>
            <a:xfrm>
              <a:off x="10523953" y="3067451"/>
              <a:ext cx="838200" cy="392034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D87C7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" name="Round Same Side Corner Rectangle 20">
              <a:extLst>
                <a:ext uri="{FF2B5EF4-FFF2-40B4-BE49-F238E27FC236}">
                  <a16:creationId xmlns:a16="http://schemas.microsoft.com/office/drawing/2014/main" id="{A1318257-7E32-1345-A35B-EB1756A77CB2}"/>
                </a:ext>
              </a:extLst>
            </p:cNvPr>
            <p:cNvSpPr/>
            <p:nvPr/>
          </p:nvSpPr>
          <p:spPr>
            <a:xfrm>
              <a:off x="11359928" y="419170"/>
              <a:ext cx="831850" cy="657737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0A7E9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" name="Oval 21">
              <a:extLst>
                <a:ext uri="{FF2B5EF4-FFF2-40B4-BE49-F238E27FC236}">
                  <a16:creationId xmlns:a16="http://schemas.microsoft.com/office/drawing/2014/main" id="{3ACB33EC-C83B-1C4A-8EE2-39E67F74C8AB}"/>
                </a:ext>
              </a:extLst>
            </p:cNvPr>
            <p:cNvSpPr/>
            <p:nvPr/>
          </p:nvSpPr>
          <p:spPr>
            <a:xfrm>
              <a:off x="9688529" y="2203772"/>
              <a:ext cx="838200" cy="838200"/>
            </a:xfrm>
            <a:prstGeom prst="ellipse">
              <a:avLst/>
            </a:prstGeom>
            <a:solidFill>
              <a:srgbClr val="76D5D7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" name="Round Same Side Corner Rectangle 22">
              <a:extLst>
                <a:ext uri="{FF2B5EF4-FFF2-40B4-BE49-F238E27FC236}">
                  <a16:creationId xmlns:a16="http://schemas.microsoft.com/office/drawing/2014/main" id="{38A9ABAD-2ABD-4346-9077-FDEA0DB23DF9}"/>
                </a:ext>
              </a:extLst>
            </p:cNvPr>
            <p:cNvSpPr/>
            <p:nvPr/>
          </p:nvSpPr>
          <p:spPr>
            <a:xfrm>
              <a:off x="9688529" y="4725677"/>
              <a:ext cx="838200" cy="2270868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FABA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" name="Oval 23">
              <a:extLst>
                <a:ext uri="{FF2B5EF4-FFF2-40B4-BE49-F238E27FC236}">
                  <a16:creationId xmlns:a16="http://schemas.microsoft.com/office/drawing/2014/main" id="{813A781C-EFBE-F74A-B542-13B40AEE938C}"/>
                </a:ext>
              </a:extLst>
            </p:cNvPr>
            <p:cNvSpPr/>
            <p:nvPr/>
          </p:nvSpPr>
          <p:spPr>
            <a:xfrm>
              <a:off x="10523953" y="3067451"/>
              <a:ext cx="838200" cy="838200"/>
            </a:xfrm>
            <a:prstGeom prst="ellipse">
              <a:avLst/>
            </a:prstGeom>
            <a:solidFill>
              <a:srgbClr val="F13F3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" name="Oval 24">
              <a:extLst>
                <a:ext uri="{FF2B5EF4-FFF2-40B4-BE49-F238E27FC236}">
                  <a16:creationId xmlns:a16="http://schemas.microsoft.com/office/drawing/2014/main" id="{4D3BD1FF-34D0-8444-A55A-0F098039FCFB}"/>
                </a:ext>
              </a:extLst>
            </p:cNvPr>
            <p:cNvSpPr/>
            <p:nvPr/>
          </p:nvSpPr>
          <p:spPr>
            <a:xfrm>
              <a:off x="11374120" y="415519"/>
              <a:ext cx="838200" cy="838200"/>
            </a:xfrm>
            <a:prstGeom prst="ellipse">
              <a:avLst/>
            </a:prstGeom>
            <a:solidFill>
              <a:srgbClr val="0A7E9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" name="Oval 25">
              <a:extLst>
                <a:ext uri="{FF2B5EF4-FFF2-40B4-BE49-F238E27FC236}">
                  <a16:creationId xmlns:a16="http://schemas.microsoft.com/office/drawing/2014/main" id="{269251F0-588D-8C4D-BB5D-89177E959CF7}"/>
                </a:ext>
              </a:extLst>
            </p:cNvPr>
            <p:cNvSpPr/>
            <p:nvPr/>
          </p:nvSpPr>
          <p:spPr>
            <a:xfrm>
              <a:off x="9688529" y="4725677"/>
              <a:ext cx="838200" cy="838200"/>
            </a:xfrm>
            <a:prstGeom prst="ellipse">
              <a:avLst/>
            </a:prstGeom>
            <a:solidFill>
              <a:srgbClr val="D87C79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" name="Oval 26">
              <a:extLst>
                <a:ext uri="{FF2B5EF4-FFF2-40B4-BE49-F238E27FC236}">
                  <a16:creationId xmlns:a16="http://schemas.microsoft.com/office/drawing/2014/main" id="{CCD098C6-93CE-3143-A005-F01284679776}"/>
                </a:ext>
              </a:extLst>
            </p:cNvPr>
            <p:cNvSpPr/>
            <p:nvPr/>
          </p:nvSpPr>
          <p:spPr>
            <a:xfrm>
              <a:off x="10523953" y="1064515"/>
              <a:ext cx="838200" cy="838200"/>
            </a:xfrm>
            <a:prstGeom prst="ellipse">
              <a:avLst/>
            </a:prstGeom>
            <a:solidFill>
              <a:srgbClr val="0A7E9E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8" name="Round Same Side Corner Rectangle 27">
              <a:extLst>
                <a:ext uri="{FF2B5EF4-FFF2-40B4-BE49-F238E27FC236}">
                  <a16:creationId xmlns:a16="http://schemas.microsoft.com/office/drawing/2014/main" id="{BAA42133-C22F-D448-8F89-2F96322F43DA}"/>
                </a:ext>
              </a:extLst>
            </p:cNvPr>
            <p:cNvSpPr/>
            <p:nvPr/>
          </p:nvSpPr>
          <p:spPr>
            <a:xfrm>
              <a:off x="11359928" y="4034553"/>
              <a:ext cx="838200" cy="2966365"/>
            </a:xfrm>
            <a:prstGeom prst="round2SameRect">
              <a:avLst>
                <a:gd name="adj1" fmla="val 50000"/>
                <a:gd name="adj2" fmla="val 0"/>
              </a:avLst>
            </a:prstGeom>
            <a:solidFill>
              <a:srgbClr val="F13F3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9" name="Oval 28">
              <a:extLst>
                <a:ext uri="{FF2B5EF4-FFF2-40B4-BE49-F238E27FC236}">
                  <a16:creationId xmlns:a16="http://schemas.microsoft.com/office/drawing/2014/main" id="{8F2DB36D-DF6C-5446-B894-43D2E418D21B}"/>
                </a:ext>
              </a:extLst>
            </p:cNvPr>
            <p:cNvSpPr/>
            <p:nvPr/>
          </p:nvSpPr>
          <p:spPr>
            <a:xfrm>
              <a:off x="11353676" y="4005567"/>
              <a:ext cx="838200" cy="838200"/>
            </a:xfrm>
            <a:prstGeom prst="ellipse">
              <a:avLst/>
            </a:prstGeom>
            <a:solidFill>
              <a:srgbClr val="F13F3D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</p:spTree>
    <p:extLst>
      <p:ext uri="{BB962C8B-B14F-4D97-AF65-F5344CB8AC3E}">
        <p14:creationId xmlns:p14="http://schemas.microsoft.com/office/powerpoint/2010/main" val="232122909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Custom 5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1A2A35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4285</TotalTime>
  <Words>338</Words>
  <Application>Microsoft Macintosh PowerPoint</Application>
  <PresentationFormat>Widescreen</PresentationFormat>
  <Paragraphs>174</Paragraphs>
  <Slides>7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7</vt:i4>
      </vt:variant>
    </vt:vector>
  </HeadingPairs>
  <TitlesOfParts>
    <vt:vector size="12" baseType="lpstr">
      <vt:lpstr>Arial</vt:lpstr>
      <vt:lpstr>Calibri</vt:lpstr>
      <vt:lpstr>Calibri Light</vt:lpstr>
      <vt:lpstr>Open Sans</vt:lpstr>
      <vt:lpstr>Office Theme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  <vt:lpstr>PowerPoint Presentation</vt:lpstr>
    </vt:vector>
  </TitlesOfParts>
  <Manager/>
  <Company>Kompyte</Company>
  <LinksUpToDate>false</LinksUpToDate>
  <SharedDoc>false</SharedDoc>
  <HyperlinkBase/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Win-Loss Battle Card Template</dc:title>
  <dc:subject/>
  <dc:creator>Konstantina</dc:creator>
  <cp:keywords>Win-Loss Battle Card Template</cp:keywords>
  <dc:description/>
  <cp:lastModifiedBy>Konstantina</cp:lastModifiedBy>
  <cp:revision>108</cp:revision>
  <cp:lastPrinted>2022-10-04T09:31:33Z</cp:lastPrinted>
  <dcterms:created xsi:type="dcterms:W3CDTF">2019-09-12T10:29:18Z</dcterms:created>
  <dcterms:modified xsi:type="dcterms:W3CDTF">2022-10-04T09:56:52Z</dcterms:modified>
  <cp:category/>
</cp:coreProperties>
</file>