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9"/>
  </p:notesMasterIdLst>
  <p:sldIdLst>
    <p:sldId id="256" r:id="rId2"/>
    <p:sldId id="259" r:id="rId3"/>
    <p:sldId id="263" r:id="rId4"/>
    <p:sldId id="265" r:id="rId5"/>
    <p:sldId id="264" r:id="rId6"/>
    <p:sldId id="266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EBE4"/>
    <a:srgbClr val="76D5D7"/>
    <a:srgbClr val="424242"/>
    <a:srgbClr val="A8D5D6"/>
    <a:srgbClr val="D87C79"/>
    <a:srgbClr val="F13F3D"/>
    <a:srgbClr val="FFABA9"/>
    <a:srgbClr val="284A65"/>
    <a:srgbClr val="0A7E9E"/>
    <a:srgbClr val="76D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596"/>
    <p:restoredTop sz="93813"/>
  </p:normalViewPr>
  <p:slideViewPr>
    <p:cSldViewPr snapToGrid="0" snapToObjects="1">
      <p:cViewPr varScale="1">
        <p:scale>
          <a:sx n="104" d="100"/>
          <a:sy n="104" d="100"/>
        </p:scale>
        <p:origin x="2096" y="1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04656-A4B7-6640-873B-17FA876DEAB9}" type="datetimeFigureOut">
              <a:rPr lang="en-US" smtClean="0"/>
              <a:t>10/4/22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15666-FB2E-584E-A89F-D9F754B6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682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315666-FB2E-584E-A89F-D9F754B6B6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256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315666-FB2E-584E-A89F-D9F754B6B6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7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10/4/22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kompyte.com/register?utm_medium=h2hbctemplate&amp;utm_source=websit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kompyte.com/registe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8A044BE-28AB-8E41-BFE8-1C53331709AE}"/>
              </a:ext>
            </a:extLst>
          </p:cNvPr>
          <p:cNvSpPr/>
          <p:nvPr/>
        </p:nvSpPr>
        <p:spPr>
          <a:xfrm>
            <a:off x="6128" y="-83613"/>
            <a:ext cx="12192000" cy="6996545"/>
          </a:xfrm>
          <a:prstGeom prst="rect">
            <a:avLst/>
          </a:prstGeom>
          <a:solidFill>
            <a:srgbClr val="1A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ound Same Side Corner Rectangle 26">
            <a:extLst>
              <a:ext uri="{FF2B5EF4-FFF2-40B4-BE49-F238E27FC236}">
                <a16:creationId xmlns:a16="http://schemas.microsoft.com/office/drawing/2014/main" id="{51EB4FBA-2900-3149-823E-B2D16A067336}"/>
              </a:ext>
            </a:extLst>
          </p:cNvPr>
          <p:cNvSpPr/>
          <p:nvPr/>
        </p:nvSpPr>
        <p:spPr>
          <a:xfrm>
            <a:off x="10521413" y="1069030"/>
            <a:ext cx="840740" cy="592751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A8D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ound Same Side Corner Rectangle 25">
            <a:extLst>
              <a:ext uri="{FF2B5EF4-FFF2-40B4-BE49-F238E27FC236}">
                <a16:creationId xmlns:a16="http://schemas.microsoft.com/office/drawing/2014/main" id="{6EAA6E19-66F6-DD43-8F2D-3446B03DA641}"/>
              </a:ext>
            </a:extLst>
          </p:cNvPr>
          <p:cNvSpPr/>
          <p:nvPr/>
        </p:nvSpPr>
        <p:spPr>
          <a:xfrm>
            <a:off x="9691704" y="2196468"/>
            <a:ext cx="831850" cy="4800077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6E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Same Side Corner Rectangle 32">
            <a:extLst>
              <a:ext uri="{FF2B5EF4-FFF2-40B4-BE49-F238E27FC236}">
                <a16:creationId xmlns:a16="http://schemas.microsoft.com/office/drawing/2014/main" id="{AFF59339-583B-0A45-91D7-D530D791E306}"/>
              </a:ext>
            </a:extLst>
          </p:cNvPr>
          <p:cNvSpPr/>
          <p:nvPr/>
        </p:nvSpPr>
        <p:spPr>
          <a:xfrm>
            <a:off x="10523953" y="3067451"/>
            <a:ext cx="838200" cy="392034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87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 Same Side Corner Rectangle 33">
            <a:extLst>
              <a:ext uri="{FF2B5EF4-FFF2-40B4-BE49-F238E27FC236}">
                <a16:creationId xmlns:a16="http://schemas.microsoft.com/office/drawing/2014/main" id="{09A6765C-1313-944A-B5C9-932D132C91A4}"/>
              </a:ext>
            </a:extLst>
          </p:cNvPr>
          <p:cNvSpPr/>
          <p:nvPr/>
        </p:nvSpPr>
        <p:spPr>
          <a:xfrm>
            <a:off x="11359928" y="419170"/>
            <a:ext cx="831850" cy="657737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A7E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0791A82-B0BE-5249-87E3-26A8816B8340}"/>
              </a:ext>
            </a:extLst>
          </p:cNvPr>
          <p:cNvSpPr txBox="1">
            <a:spLocks/>
          </p:cNvSpPr>
          <p:nvPr/>
        </p:nvSpPr>
        <p:spPr>
          <a:xfrm>
            <a:off x="831850" y="2976702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  <a:t>Win Loss Battlecard </a:t>
            </a:r>
          </a:p>
          <a:p>
            <a:pPr algn="l"/>
            <a:br>
              <a:rPr lang="en-US" b="1" dirty="0">
                <a:solidFill>
                  <a:schemeClr val="bg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</a:br>
            <a:endParaRPr lang="en-US" sz="4000" dirty="0">
              <a:solidFill>
                <a:schemeClr val="bg1"/>
              </a:solidFill>
              <a:latin typeface="Calibri Light" panose="020F0302020204030204" pitchFamily="34" charset="0"/>
              <a:ea typeface="Helvetica" charset="0"/>
              <a:cs typeface="Calibri Light" panose="020F03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8622BE-E5DE-7B4F-A70C-141BA789A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232" y="815829"/>
            <a:ext cx="2075414" cy="506401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C70D7692-65ED-2048-8C02-A3657F6F23C7}"/>
              </a:ext>
            </a:extLst>
          </p:cNvPr>
          <p:cNvSpPr/>
          <p:nvPr/>
        </p:nvSpPr>
        <p:spPr>
          <a:xfrm>
            <a:off x="9688529" y="2203772"/>
            <a:ext cx="838200" cy="838200"/>
          </a:xfrm>
          <a:prstGeom prst="ellipse">
            <a:avLst/>
          </a:prstGeom>
          <a:solidFill>
            <a:srgbClr val="76D5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 Same Side Corner Rectangle 4">
            <a:extLst>
              <a:ext uri="{FF2B5EF4-FFF2-40B4-BE49-F238E27FC236}">
                <a16:creationId xmlns:a16="http://schemas.microsoft.com/office/drawing/2014/main" id="{F613D3B3-F08F-FE44-98DD-E1A0DFBD9C54}"/>
              </a:ext>
            </a:extLst>
          </p:cNvPr>
          <p:cNvSpPr/>
          <p:nvPr/>
        </p:nvSpPr>
        <p:spPr>
          <a:xfrm>
            <a:off x="9688529" y="4725677"/>
            <a:ext cx="838200" cy="2270868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AB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916A6FD-75A2-464E-B888-74CC7A31E6BC}"/>
              </a:ext>
            </a:extLst>
          </p:cNvPr>
          <p:cNvSpPr/>
          <p:nvPr/>
        </p:nvSpPr>
        <p:spPr>
          <a:xfrm>
            <a:off x="10523953" y="3067451"/>
            <a:ext cx="838200" cy="838200"/>
          </a:xfrm>
          <a:prstGeom prst="ellipse">
            <a:avLst/>
          </a:prstGeom>
          <a:solidFill>
            <a:srgbClr val="F13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54BA1AE-202C-374C-90E1-EFD6AC8A2509}"/>
              </a:ext>
            </a:extLst>
          </p:cNvPr>
          <p:cNvSpPr/>
          <p:nvPr/>
        </p:nvSpPr>
        <p:spPr>
          <a:xfrm>
            <a:off x="11374120" y="415519"/>
            <a:ext cx="838200" cy="838200"/>
          </a:xfrm>
          <a:prstGeom prst="ellipse">
            <a:avLst/>
          </a:prstGeom>
          <a:solidFill>
            <a:srgbClr val="0A7E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6237861-09A7-1342-B2C3-8BE15EC30BE3}"/>
              </a:ext>
            </a:extLst>
          </p:cNvPr>
          <p:cNvSpPr/>
          <p:nvPr/>
        </p:nvSpPr>
        <p:spPr>
          <a:xfrm>
            <a:off x="9688529" y="4725677"/>
            <a:ext cx="838200" cy="838200"/>
          </a:xfrm>
          <a:prstGeom prst="ellipse">
            <a:avLst/>
          </a:prstGeom>
          <a:solidFill>
            <a:srgbClr val="D87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DD2DA74-181B-9643-AB1C-E15E954CC91C}"/>
              </a:ext>
            </a:extLst>
          </p:cNvPr>
          <p:cNvSpPr/>
          <p:nvPr/>
        </p:nvSpPr>
        <p:spPr>
          <a:xfrm>
            <a:off x="10523953" y="1064515"/>
            <a:ext cx="838200" cy="838200"/>
          </a:xfrm>
          <a:prstGeom prst="ellipse">
            <a:avLst/>
          </a:prstGeom>
          <a:solidFill>
            <a:srgbClr val="0A7E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 Same Side Corner Rectangle 27">
            <a:extLst>
              <a:ext uri="{FF2B5EF4-FFF2-40B4-BE49-F238E27FC236}">
                <a16:creationId xmlns:a16="http://schemas.microsoft.com/office/drawing/2014/main" id="{3A1F7BE9-110F-1142-89CC-324B20961196}"/>
              </a:ext>
            </a:extLst>
          </p:cNvPr>
          <p:cNvSpPr/>
          <p:nvPr/>
        </p:nvSpPr>
        <p:spPr>
          <a:xfrm>
            <a:off x="11359928" y="4034553"/>
            <a:ext cx="838200" cy="2966365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13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EFB022A-6D37-DE49-96CA-B0AE411D0A8D}"/>
              </a:ext>
            </a:extLst>
          </p:cNvPr>
          <p:cNvSpPr/>
          <p:nvPr/>
        </p:nvSpPr>
        <p:spPr>
          <a:xfrm>
            <a:off x="11353676" y="4005567"/>
            <a:ext cx="838200" cy="838200"/>
          </a:xfrm>
          <a:prstGeom prst="ellipse">
            <a:avLst/>
          </a:prstGeom>
          <a:solidFill>
            <a:srgbClr val="F13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E8D356-BBA6-6341-A07B-160BAF741C22}"/>
              </a:ext>
            </a:extLst>
          </p:cNvPr>
          <p:cNvCxnSpPr/>
          <p:nvPr/>
        </p:nvCxnSpPr>
        <p:spPr>
          <a:xfrm>
            <a:off x="924232" y="4460622"/>
            <a:ext cx="97339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6E1A2AA2-9906-F444-BAB0-6C0BEC58CB12}"/>
              </a:ext>
            </a:extLst>
          </p:cNvPr>
          <p:cNvSpPr/>
          <p:nvPr/>
        </p:nvSpPr>
        <p:spPr>
          <a:xfrm>
            <a:off x="844550" y="4811603"/>
            <a:ext cx="23391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Calibri Light" panose="020F0302020204030204" pitchFamily="34" charset="0"/>
                <a:ea typeface="Open Sans" charset="0"/>
                <a:cs typeface="Calibri Light" panose="020F0302020204030204" pitchFamily="34" charset="0"/>
              </a:rPr>
              <a:t>TEMPLATE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14326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875301E9-B1C7-9C47-8D79-A9BE9AB4921B}"/>
              </a:ext>
            </a:extLst>
          </p:cNvPr>
          <p:cNvSpPr/>
          <p:nvPr/>
        </p:nvSpPr>
        <p:spPr>
          <a:xfrm>
            <a:off x="801" y="1"/>
            <a:ext cx="1112517" cy="6858000"/>
          </a:xfrm>
          <a:prstGeom prst="rect">
            <a:avLst/>
          </a:prstGeom>
          <a:solidFill>
            <a:srgbClr val="1A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6E18FA6-1168-3B43-87E2-64CA6AB32926}"/>
              </a:ext>
            </a:extLst>
          </p:cNvPr>
          <p:cNvSpPr/>
          <p:nvPr/>
        </p:nvSpPr>
        <p:spPr>
          <a:xfrm>
            <a:off x="969544" y="4693619"/>
            <a:ext cx="4807230" cy="1877151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1110351" y="4693620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1A2B36"/>
                </a:solidFill>
              </a:rPr>
              <a:t>Opportunities </a:t>
            </a:r>
            <a:r>
              <a:rPr lang="en-US" sz="1600" dirty="0">
                <a:solidFill>
                  <a:srgbClr val="1A2B36"/>
                </a:solidFill>
              </a:rPr>
              <a:t>(all competitors)</a:t>
            </a:r>
            <a:endParaRPr lang="en-US" sz="1600" b="1" dirty="0">
              <a:solidFill>
                <a:srgbClr val="1A2B36"/>
              </a:solidFill>
            </a:endParaRP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EEE4C1C0-7A23-284E-AA72-1A2A61697035}"/>
              </a:ext>
            </a:extLst>
          </p:cNvPr>
          <p:cNvSpPr/>
          <p:nvPr/>
        </p:nvSpPr>
        <p:spPr>
          <a:xfrm>
            <a:off x="969544" y="2499957"/>
            <a:ext cx="4807230" cy="2073751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A37C846-BED8-F641-9E56-EA3D7DAB03EC}"/>
              </a:ext>
            </a:extLst>
          </p:cNvPr>
          <p:cNvSpPr/>
          <p:nvPr/>
        </p:nvSpPr>
        <p:spPr>
          <a:xfrm>
            <a:off x="969544" y="274917"/>
            <a:ext cx="4807230" cy="2073751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4D269EDA-BD20-984C-B88D-A6FC42672EB2}"/>
              </a:ext>
            </a:extLst>
          </p:cNvPr>
          <p:cNvSpPr/>
          <p:nvPr/>
        </p:nvSpPr>
        <p:spPr>
          <a:xfrm>
            <a:off x="5953024" y="274917"/>
            <a:ext cx="5659856" cy="6277385"/>
          </a:xfrm>
          <a:prstGeom prst="roundRect">
            <a:avLst>
              <a:gd name="adj" fmla="val 375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1944" y="402983"/>
            <a:ext cx="6084407" cy="510950"/>
          </a:xfrm>
        </p:spPr>
        <p:txBody>
          <a:bodyPr>
            <a:noAutofit/>
          </a:bodyPr>
          <a:lstStyle/>
          <a:p>
            <a:pPr algn="l"/>
            <a:r>
              <a:rPr lang="en-US" sz="2000" b="1" dirty="0">
                <a:solidFill>
                  <a:srgbClr val="1A2B36"/>
                </a:solidFill>
              </a:rPr>
              <a:t>Executive summary</a:t>
            </a:r>
            <a:endParaRPr lang="en-US" sz="2000" b="1" dirty="0">
              <a:solidFill>
                <a:srgbClr val="1A2B36"/>
              </a:solidFill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21944" y="2579686"/>
            <a:ext cx="75269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A2B36"/>
                </a:solidFill>
              </a:rPr>
              <a:t>Buyer personas</a:t>
            </a:r>
            <a:endParaRPr lang="en-US" sz="2000" u="sng" dirty="0">
              <a:solidFill>
                <a:srgbClr val="1A2B36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69544" y="871341"/>
            <a:ext cx="4807230" cy="1477328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1A2B36"/>
              </a:solidFill>
            </a:endParaRPr>
          </a:p>
          <a:p>
            <a:endParaRPr lang="en-US" sz="1000" dirty="0">
              <a:solidFill>
                <a:srgbClr val="1A2B36"/>
              </a:solidFill>
            </a:endParaRPr>
          </a:p>
          <a:p>
            <a:endParaRPr lang="en-US" sz="1000" dirty="0">
              <a:solidFill>
                <a:srgbClr val="1A2B36"/>
              </a:solidFill>
            </a:endParaRPr>
          </a:p>
          <a:p>
            <a:endParaRPr lang="en-US" sz="1000" dirty="0">
              <a:solidFill>
                <a:srgbClr val="1A2B36"/>
              </a:solidFill>
            </a:endParaRPr>
          </a:p>
          <a:p>
            <a:endParaRPr lang="en-US" sz="1000" b="0" i="0" u="none" strike="noStrike" dirty="0">
              <a:solidFill>
                <a:srgbClr val="1A2B36"/>
              </a:solidFill>
              <a:effectLst/>
            </a:endParaRPr>
          </a:p>
          <a:p>
            <a:endParaRPr lang="en-US" sz="1000" dirty="0">
              <a:solidFill>
                <a:srgbClr val="1A2B36"/>
              </a:solidFill>
            </a:endParaRPr>
          </a:p>
          <a:p>
            <a:endParaRPr lang="en-US" sz="1000" b="0" i="0" u="none" strike="noStrike" dirty="0">
              <a:solidFill>
                <a:srgbClr val="1A2B36"/>
              </a:solidFill>
              <a:effectLst/>
            </a:endParaRPr>
          </a:p>
          <a:p>
            <a:endParaRPr lang="en-US" sz="1000" dirty="0">
              <a:solidFill>
                <a:srgbClr val="1A2B36"/>
              </a:solidFill>
            </a:endParaRPr>
          </a:p>
          <a:p>
            <a:endParaRPr lang="en-US" sz="1000" b="0" i="0" u="none" strike="noStrike" dirty="0">
              <a:solidFill>
                <a:srgbClr val="1A2B36"/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53256" y="3133337"/>
            <a:ext cx="4723518" cy="1200329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200" b="0" dirty="0">
              <a:effectLst/>
            </a:endParaRPr>
          </a:p>
          <a:p>
            <a:endParaRPr lang="en-US" sz="1200" dirty="0"/>
          </a:p>
          <a:p>
            <a:endParaRPr lang="en-US" sz="1200" b="0" dirty="0">
              <a:effectLst/>
            </a:endParaRPr>
          </a:p>
          <a:p>
            <a:endParaRPr lang="en-US" sz="1200" dirty="0"/>
          </a:p>
          <a:p>
            <a:endParaRPr lang="en-US" sz="1200" b="0" dirty="0">
              <a:effectLst/>
            </a:endParaRPr>
          </a:p>
          <a:p>
            <a:r>
              <a:rPr lang="en-US" sz="1200" b="0" dirty="0">
                <a:effectLst/>
              </a:rPr>
              <a:t>. </a:t>
            </a:r>
            <a:endParaRPr lang="en-US" sz="1200" b="0" i="0" u="none" strike="noStrike" dirty="0">
              <a:solidFill>
                <a:srgbClr val="D5090A"/>
              </a:solidFill>
              <a:effectLst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885273"/>
              </p:ext>
            </p:extLst>
          </p:nvPr>
        </p:nvGraphicFramePr>
        <p:xfrm>
          <a:off x="5963432" y="1181921"/>
          <a:ext cx="5512288" cy="5345418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717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8084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COMPETITOR</a:t>
                      </a:r>
                      <a:br>
                        <a:rPr lang="en-US" dirty="0"/>
                      </a:br>
                      <a:r>
                        <a:rPr lang="en-US" dirty="0"/>
                        <a:t>NAME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Wins</a:t>
                      </a:r>
                      <a:endParaRPr lang="en-US" b="1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Losses</a:t>
                      </a:r>
                      <a:endParaRPr lang="en-US" b="1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Win-Loss %</a:t>
                      </a:r>
                      <a:endParaRPr lang="en-US" b="1" dirty="0">
                        <a:effectLst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898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136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8983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8984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02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Competitive average</a:t>
                      </a:r>
                      <a:endParaRPr lang="en-US" b="1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7" name="Subtitle 2"/>
          <p:cNvSpPr txBox="1">
            <a:spLocks/>
          </p:cNvSpPr>
          <p:nvPr/>
        </p:nvSpPr>
        <p:spPr>
          <a:xfrm>
            <a:off x="6096000" y="370748"/>
            <a:ext cx="6084407" cy="4637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1A2B36"/>
                </a:solidFill>
              </a:rPr>
              <a:t>Total deals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653A099-7E9D-5D4E-8E1C-2E5CEDABB57B}"/>
              </a:ext>
            </a:extLst>
          </p:cNvPr>
          <p:cNvSpPr/>
          <p:nvPr/>
        </p:nvSpPr>
        <p:spPr>
          <a:xfrm>
            <a:off x="1053256" y="5223798"/>
            <a:ext cx="4723518" cy="1200329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200" b="0" dirty="0">
              <a:effectLst/>
            </a:endParaRPr>
          </a:p>
          <a:p>
            <a:endParaRPr lang="en-US" sz="1200" dirty="0"/>
          </a:p>
          <a:p>
            <a:endParaRPr lang="en-US" sz="1200" b="0" dirty="0">
              <a:effectLst/>
            </a:endParaRPr>
          </a:p>
          <a:p>
            <a:endParaRPr lang="en-US" sz="1200" dirty="0"/>
          </a:p>
          <a:p>
            <a:endParaRPr lang="en-US" sz="1200" b="0" dirty="0">
              <a:effectLst/>
            </a:endParaRPr>
          </a:p>
          <a:p>
            <a:r>
              <a:rPr lang="en-US" sz="1200" b="0" dirty="0">
                <a:effectLst/>
              </a:rPr>
              <a:t>. </a:t>
            </a:r>
            <a:endParaRPr lang="en-US" sz="1200" b="0" i="0" u="none" strike="noStrike" dirty="0">
              <a:solidFill>
                <a:srgbClr val="D5090A"/>
              </a:solidFill>
              <a:effectLst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006D960-5BE2-0E44-B961-CF9205EB653E}"/>
              </a:ext>
            </a:extLst>
          </p:cNvPr>
          <p:cNvSpPr/>
          <p:nvPr/>
        </p:nvSpPr>
        <p:spPr>
          <a:xfrm>
            <a:off x="1053256" y="893057"/>
            <a:ext cx="4723518" cy="1200329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200" b="0" dirty="0">
              <a:effectLst/>
            </a:endParaRPr>
          </a:p>
          <a:p>
            <a:endParaRPr lang="en-US" sz="1200" dirty="0"/>
          </a:p>
          <a:p>
            <a:endParaRPr lang="en-US" sz="1200" b="0" dirty="0">
              <a:effectLst/>
            </a:endParaRPr>
          </a:p>
          <a:p>
            <a:endParaRPr lang="en-US" sz="1200" dirty="0"/>
          </a:p>
          <a:p>
            <a:endParaRPr lang="en-US" sz="1200" b="0" dirty="0">
              <a:effectLst/>
            </a:endParaRPr>
          </a:p>
          <a:p>
            <a:r>
              <a:rPr lang="en-US" sz="1200" b="0" dirty="0">
                <a:effectLst/>
              </a:rPr>
              <a:t>. </a:t>
            </a:r>
            <a:endParaRPr lang="en-US" sz="1200" b="0" i="0" u="none" strike="noStrike" dirty="0">
              <a:solidFill>
                <a:srgbClr val="D5090A"/>
              </a:solidFill>
              <a:effectLst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5DFA3DA-15A9-2742-9CAB-DB9187008D6D}"/>
              </a:ext>
            </a:extLst>
          </p:cNvPr>
          <p:cNvGrpSpPr/>
          <p:nvPr/>
        </p:nvGrpSpPr>
        <p:grpSpPr>
          <a:xfrm>
            <a:off x="11799539" y="740828"/>
            <a:ext cx="249485" cy="5829942"/>
            <a:chOff x="157804" y="897491"/>
            <a:chExt cx="249485" cy="582994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BEBA838B-CF1A-B442-BBD7-FBDE9C0EF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-218104" y="6102039"/>
              <a:ext cx="1005456" cy="245331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5A2D3EB-438D-9745-BB80-3D44B318524C}"/>
                </a:ext>
              </a:extLst>
            </p:cNvPr>
            <p:cNvSpPr txBox="1"/>
            <p:nvPr/>
          </p:nvSpPr>
          <p:spPr>
            <a:xfrm rot="16200000">
              <a:off x="-2161756" y="3217051"/>
              <a:ext cx="48699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 Competitive Intelligence Automation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1CEEAF8A-9C1E-6942-AD23-34F2AE6E3329}"/>
              </a:ext>
            </a:extLst>
          </p:cNvPr>
          <p:cNvSpPr/>
          <p:nvPr/>
        </p:nvSpPr>
        <p:spPr>
          <a:xfrm rot="16200000">
            <a:off x="-2558099" y="2093163"/>
            <a:ext cx="605293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chemeClr val="bg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  <a:t>Win Loss Battlecard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CCB95EE-E7CB-954C-8A33-5D37A2CDD4C0}"/>
              </a:ext>
            </a:extLst>
          </p:cNvPr>
          <p:cNvGrpSpPr/>
          <p:nvPr/>
        </p:nvGrpSpPr>
        <p:grpSpPr>
          <a:xfrm>
            <a:off x="302966" y="5610780"/>
            <a:ext cx="343839" cy="1247221"/>
            <a:chOff x="297944" y="5610780"/>
            <a:chExt cx="343839" cy="1247221"/>
          </a:xfrm>
        </p:grpSpPr>
        <p:sp>
          <p:nvSpPr>
            <p:cNvPr id="39" name="Round Same Side Corner Rectangle 38">
              <a:extLst>
                <a:ext uri="{FF2B5EF4-FFF2-40B4-BE49-F238E27FC236}">
                  <a16:creationId xmlns:a16="http://schemas.microsoft.com/office/drawing/2014/main" id="{41B34D20-8364-D548-952D-9567EF7FE09B}"/>
                </a:ext>
              </a:extLst>
            </p:cNvPr>
            <p:cNvSpPr/>
            <p:nvPr/>
          </p:nvSpPr>
          <p:spPr>
            <a:xfrm>
              <a:off x="299247" y="5610780"/>
              <a:ext cx="341233" cy="120773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D6EB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1772FE41-29D5-3047-BD71-D7736527EE68}"/>
                </a:ext>
              </a:extLst>
            </p:cNvPr>
            <p:cNvSpPr/>
            <p:nvPr/>
          </p:nvSpPr>
          <p:spPr>
            <a:xfrm>
              <a:off x="297944" y="5610780"/>
              <a:ext cx="343838" cy="343838"/>
            </a:xfrm>
            <a:prstGeom prst="ellipse">
              <a:avLst/>
            </a:prstGeom>
            <a:solidFill>
              <a:srgbClr val="76D5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ound Same Side Corner Rectangle 40">
              <a:extLst>
                <a:ext uri="{FF2B5EF4-FFF2-40B4-BE49-F238E27FC236}">
                  <a16:creationId xmlns:a16="http://schemas.microsoft.com/office/drawing/2014/main" id="{6CA4D002-E1E5-3E4A-AE8B-D94DE9D5109A}"/>
                </a:ext>
              </a:extLst>
            </p:cNvPr>
            <p:cNvSpPr/>
            <p:nvPr/>
          </p:nvSpPr>
          <p:spPr>
            <a:xfrm>
              <a:off x="297944" y="6257195"/>
              <a:ext cx="343839" cy="6008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AB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34C14EA-E684-4044-8F3E-3F62F7615222}"/>
                </a:ext>
              </a:extLst>
            </p:cNvPr>
            <p:cNvSpPr/>
            <p:nvPr/>
          </p:nvSpPr>
          <p:spPr>
            <a:xfrm>
              <a:off x="297944" y="6183501"/>
              <a:ext cx="343838" cy="343838"/>
            </a:xfrm>
            <a:prstGeom prst="ellipse">
              <a:avLst/>
            </a:prstGeom>
            <a:solidFill>
              <a:srgbClr val="D87C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B60D2A-7252-8C48-8509-C8F4DD427056}"/>
              </a:ext>
            </a:extLst>
          </p:cNvPr>
          <p:cNvCxnSpPr>
            <a:cxnSpLocks/>
          </p:cNvCxnSpPr>
          <p:nvPr/>
        </p:nvCxnSpPr>
        <p:spPr>
          <a:xfrm>
            <a:off x="969544" y="850169"/>
            <a:ext cx="229181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92FCDF0-4647-E34B-B332-2D2CEAA620AC}"/>
              </a:ext>
            </a:extLst>
          </p:cNvPr>
          <p:cNvCxnSpPr>
            <a:cxnSpLocks/>
          </p:cNvCxnSpPr>
          <p:nvPr/>
        </p:nvCxnSpPr>
        <p:spPr>
          <a:xfrm>
            <a:off x="969544" y="3044729"/>
            <a:ext cx="191081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0077E83A-DAB0-9C4E-9B5F-9CD2F2470D75}"/>
              </a:ext>
            </a:extLst>
          </p:cNvPr>
          <p:cNvCxnSpPr>
            <a:cxnSpLocks/>
          </p:cNvCxnSpPr>
          <p:nvPr/>
        </p:nvCxnSpPr>
        <p:spPr>
          <a:xfrm>
            <a:off x="969544" y="5147849"/>
            <a:ext cx="174317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B0FC460-F94F-2341-859D-CC726A0AA399}"/>
              </a:ext>
            </a:extLst>
          </p:cNvPr>
          <p:cNvCxnSpPr>
            <a:cxnSpLocks/>
          </p:cNvCxnSpPr>
          <p:nvPr/>
        </p:nvCxnSpPr>
        <p:spPr>
          <a:xfrm>
            <a:off x="5937784" y="850169"/>
            <a:ext cx="162125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038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160489CD-5F27-8143-BC61-E70943BC998F}"/>
              </a:ext>
            </a:extLst>
          </p:cNvPr>
          <p:cNvSpPr/>
          <p:nvPr/>
        </p:nvSpPr>
        <p:spPr>
          <a:xfrm>
            <a:off x="801" y="1577"/>
            <a:ext cx="1112517" cy="6858000"/>
          </a:xfrm>
          <a:prstGeom prst="rect">
            <a:avLst/>
          </a:prstGeom>
          <a:solidFill>
            <a:srgbClr val="1A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A6016A5-6721-6E40-BC11-1CDB0566718E}"/>
              </a:ext>
            </a:extLst>
          </p:cNvPr>
          <p:cNvSpPr/>
          <p:nvPr/>
        </p:nvSpPr>
        <p:spPr>
          <a:xfrm rot="16200000">
            <a:off x="-2558099" y="2103365"/>
            <a:ext cx="605293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solidFill>
                  <a:schemeClr val="bg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  <a:t>Win Loss Battlecard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C055277-9ABD-8B4F-ACE5-535D15E12356}"/>
              </a:ext>
            </a:extLst>
          </p:cNvPr>
          <p:cNvGrpSpPr/>
          <p:nvPr/>
        </p:nvGrpSpPr>
        <p:grpSpPr>
          <a:xfrm>
            <a:off x="302966" y="5612356"/>
            <a:ext cx="343839" cy="1247221"/>
            <a:chOff x="297944" y="5610780"/>
            <a:chExt cx="343839" cy="1247221"/>
          </a:xfrm>
        </p:grpSpPr>
        <p:sp>
          <p:nvSpPr>
            <p:cNvPr id="44" name="Round Same Side Corner Rectangle 43">
              <a:extLst>
                <a:ext uri="{FF2B5EF4-FFF2-40B4-BE49-F238E27FC236}">
                  <a16:creationId xmlns:a16="http://schemas.microsoft.com/office/drawing/2014/main" id="{A3E62EC6-7DD3-BA4A-B95E-50B4BAD42264}"/>
                </a:ext>
              </a:extLst>
            </p:cNvPr>
            <p:cNvSpPr/>
            <p:nvPr/>
          </p:nvSpPr>
          <p:spPr>
            <a:xfrm>
              <a:off x="299247" y="5610780"/>
              <a:ext cx="341233" cy="120773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D6EB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00D0A35-D148-A844-B88D-B7F336C4D3DC}"/>
                </a:ext>
              </a:extLst>
            </p:cNvPr>
            <p:cNvSpPr/>
            <p:nvPr/>
          </p:nvSpPr>
          <p:spPr>
            <a:xfrm>
              <a:off x="297944" y="5610780"/>
              <a:ext cx="343838" cy="343838"/>
            </a:xfrm>
            <a:prstGeom prst="ellipse">
              <a:avLst/>
            </a:prstGeom>
            <a:solidFill>
              <a:srgbClr val="76D5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ound Same Side Corner Rectangle 45">
              <a:extLst>
                <a:ext uri="{FF2B5EF4-FFF2-40B4-BE49-F238E27FC236}">
                  <a16:creationId xmlns:a16="http://schemas.microsoft.com/office/drawing/2014/main" id="{5F55EFE0-A810-2B45-A89B-0A0459190976}"/>
                </a:ext>
              </a:extLst>
            </p:cNvPr>
            <p:cNvSpPr/>
            <p:nvPr/>
          </p:nvSpPr>
          <p:spPr>
            <a:xfrm>
              <a:off x="297944" y="6257195"/>
              <a:ext cx="343839" cy="60080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AB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FE04C2F0-9D82-B64B-9F05-FF11603C0DC6}"/>
                </a:ext>
              </a:extLst>
            </p:cNvPr>
            <p:cNvSpPr/>
            <p:nvPr/>
          </p:nvSpPr>
          <p:spPr>
            <a:xfrm>
              <a:off x="297944" y="6183501"/>
              <a:ext cx="343838" cy="343838"/>
            </a:xfrm>
            <a:prstGeom prst="ellipse">
              <a:avLst/>
            </a:prstGeom>
            <a:solidFill>
              <a:srgbClr val="D87C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7ED2B375-7B43-A342-9741-20D3DC78DD26}"/>
              </a:ext>
            </a:extLst>
          </p:cNvPr>
          <p:cNvSpPr/>
          <p:nvPr/>
        </p:nvSpPr>
        <p:spPr>
          <a:xfrm>
            <a:off x="969543" y="4560478"/>
            <a:ext cx="10643337" cy="2022605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B5749836-CE41-094D-A498-D4BDF789FFCC}"/>
              </a:ext>
            </a:extLst>
          </p:cNvPr>
          <p:cNvSpPr/>
          <p:nvPr/>
        </p:nvSpPr>
        <p:spPr>
          <a:xfrm>
            <a:off x="6367808" y="284922"/>
            <a:ext cx="5245072" cy="1885400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EBBF02D-0FAC-7542-BDC7-B3B2E6C0C1BE}"/>
              </a:ext>
            </a:extLst>
          </p:cNvPr>
          <p:cNvSpPr/>
          <p:nvPr/>
        </p:nvSpPr>
        <p:spPr>
          <a:xfrm>
            <a:off x="6367808" y="2346089"/>
            <a:ext cx="5245072" cy="2027607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1E6F127-9757-5C4B-8C1B-5D0EFC91B04A}"/>
              </a:ext>
            </a:extLst>
          </p:cNvPr>
          <p:cNvSpPr/>
          <p:nvPr/>
        </p:nvSpPr>
        <p:spPr>
          <a:xfrm>
            <a:off x="969543" y="2346089"/>
            <a:ext cx="5083335" cy="2027607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AE47D5A-24B9-1144-9039-D2BA202FAAD8}"/>
              </a:ext>
            </a:extLst>
          </p:cNvPr>
          <p:cNvSpPr/>
          <p:nvPr/>
        </p:nvSpPr>
        <p:spPr>
          <a:xfrm>
            <a:off x="969543" y="274917"/>
            <a:ext cx="5083335" cy="1883881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9590" y="308020"/>
            <a:ext cx="1630437" cy="336229"/>
          </a:xfrm>
        </p:spPr>
        <p:txBody>
          <a:bodyPr>
            <a:noAutofit/>
          </a:bodyPr>
          <a:lstStyle/>
          <a:p>
            <a:pPr algn="l"/>
            <a:r>
              <a:rPr lang="en-US" sz="2000" b="1" dirty="0">
                <a:solidFill>
                  <a:srgbClr val="1A2B36"/>
                </a:solidFill>
              </a:rPr>
              <a:t>STRENGTHS</a:t>
            </a:r>
            <a:endParaRPr lang="en-US" sz="2000" b="1" dirty="0">
              <a:solidFill>
                <a:srgbClr val="1A2B36"/>
              </a:solidFill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450620" y="295933"/>
            <a:ext cx="75269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A2B36"/>
                </a:solidFill>
              </a:rPr>
              <a:t>OPPORTUNITIES</a:t>
            </a:r>
            <a:endParaRPr lang="en-US" sz="2000" u="sng" dirty="0">
              <a:solidFill>
                <a:srgbClr val="1A2B36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969543" y="871341"/>
            <a:ext cx="5084775" cy="1169551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1. </a:t>
            </a:r>
            <a:r>
              <a:rPr lang="en-US" sz="1400" i="1" dirty="0">
                <a:solidFill>
                  <a:schemeClr val="bg1"/>
                </a:solidFill>
              </a:rPr>
              <a:t>.</a:t>
            </a:r>
          </a:p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4. 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5.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371627" y="868421"/>
            <a:ext cx="5084775" cy="1169551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r>
              <a:rPr lang="en-US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1. </a:t>
            </a:r>
            <a:r>
              <a:rPr lang="en-US" sz="1400" i="1" dirty="0">
                <a:solidFill>
                  <a:schemeClr val="bg1"/>
                </a:solidFill>
              </a:rPr>
              <a:t>.</a:t>
            </a:r>
          </a:p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2. 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3. 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4. 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1400" i="1" dirty="0">
                <a:solidFill>
                  <a:schemeClr val="bg2">
                    <a:lumMod val="50000"/>
                  </a:schemeClr>
                </a:solidFill>
              </a:rPr>
              <a:t>5.</a:t>
            </a:r>
            <a:endParaRPr lang="en-US" sz="1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" name="Subtitle 2"/>
          <p:cNvSpPr txBox="1">
            <a:spLocks/>
          </p:cNvSpPr>
          <p:nvPr/>
        </p:nvSpPr>
        <p:spPr>
          <a:xfrm>
            <a:off x="1049590" y="2414623"/>
            <a:ext cx="2035133" cy="324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TOP DEALS Won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450620" y="2358313"/>
            <a:ext cx="75269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1A2B36"/>
                </a:solidFill>
              </a:rPr>
              <a:t>TOP DEALS Lost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2631578"/>
              </p:ext>
            </p:extLst>
          </p:nvPr>
        </p:nvGraphicFramePr>
        <p:xfrm>
          <a:off x="994505" y="2885968"/>
          <a:ext cx="5058374" cy="1376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29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29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Company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Reasons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1. </a:t>
                      </a:r>
                      <a:r>
                        <a:rPr lang="en-US" sz="1200" i="1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3.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5.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1. </a:t>
                      </a:r>
                      <a:r>
                        <a:rPr lang="en-US" sz="1200" i="1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3.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5.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3449031"/>
              </p:ext>
            </p:extLst>
          </p:nvPr>
        </p:nvGraphicFramePr>
        <p:xfrm>
          <a:off x="6371626" y="2883048"/>
          <a:ext cx="5241254" cy="1376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06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06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Company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Reasons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1. </a:t>
                      </a:r>
                      <a:r>
                        <a:rPr lang="en-US" sz="1200" i="1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3.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5.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i="1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1. </a:t>
                      </a:r>
                      <a:r>
                        <a:rPr lang="en-US" sz="1200" i="1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2.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3.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4. 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en-US" sz="1200" i="1" dirty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5.</a:t>
                      </a:r>
                      <a:endParaRPr lang="en-US" sz="1200" b="1" dirty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452814"/>
              </p:ext>
            </p:extLst>
          </p:nvPr>
        </p:nvGraphicFramePr>
        <p:xfrm>
          <a:off x="1049590" y="5253444"/>
          <a:ext cx="10401552" cy="130862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3467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7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7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0862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" name="Subtitle 2"/>
          <p:cNvSpPr txBox="1">
            <a:spLocks/>
          </p:cNvSpPr>
          <p:nvPr/>
        </p:nvSpPr>
        <p:spPr>
          <a:xfrm>
            <a:off x="1049590" y="4640994"/>
            <a:ext cx="6084407" cy="440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Key competitive themes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746B21E-8985-6040-AFED-4B11DE91894C}"/>
              </a:ext>
            </a:extLst>
          </p:cNvPr>
          <p:cNvGrpSpPr/>
          <p:nvPr/>
        </p:nvGrpSpPr>
        <p:grpSpPr>
          <a:xfrm>
            <a:off x="11799539" y="740828"/>
            <a:ext cx="249485" cy="5829942"/>
            <a:chOff x="157804" y="897491"/>
            <a:chExt cx="249485" cy="5829942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C88D47B-0EFB-AF40-96A7-BDB7F1EB40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-218104" y="6102039"/>
              <a:ext cx="1005456" cy="245331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3AB8925-EB89-3247-9C47-DA1D15A81E4E}"/>
                </a:ext>
              </a:extLst>
            </p:cNvPr>
            <p:cNvSpPr txBox="1"/>
            <p:nvPr/>
          </p:nvSpPr>
          <p:spPr>
            <a:xfrm rot="16200000">
              <a:off x="-2161756" y="3217051"/>
              <a:ext cx="48699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 Competitive Intelligence Automation</a:t>
              </a:r>
            </a:p>
          </p:txBody>
        </p:sp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67AB300-489E-5846-B7BF-FDD861225EAF}"/>
              </a:ext>
            </a:extLst>
          </p:cNvPr>
          <p:cNvCxnSpPr>
            <a:cxnSpLocks/>
          </p:cNvCxnSpPr>
          <p:nvPr/>
        </p:nvCxnSpPr>
        <p:spPr>
          <a:xfrm>
            <a:off x="969544" y="740828"/>
            <a:ext cx="143837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D8A8026-4272-BA46-923C-CCD767C5C568}"/>
              </a:ext>
            </a:extLst>
          </p:cNvPr>
          <p:cNvCxnSpPr>
            <a:cxnSpLocks/>
          </p:cNvCxnSpPr>
          <p:nvPr/>
        </p:nvCxnSpPr>
        <p:spPr>
          <a:xfrm>
            <a:off x="6349264" y="740828"/>
            <a:ext cx="195653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7A537C3-5CFD-264D-90EB-D7C540D0AE78}"/>
              </a:ext>
            </a:extLst>
          </p:cNvPr>
          <p:cNvCxnSpPr>
            <a:cxnSpLocks/>
          </p:cNvCxnSpPr>
          <p:nvPr/>
        </p:nvCxnSpPr>
        <p:spPr>
          <a:xfrm>
            <a:off x="969544" y="2813468"/>
            <a:ext cx="188033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C0068DF-E63F-DF4B-9FE7-0BB3EFBDF4B3}"/>
              </a:ext>
            </a:extLst>
          </p:cNvPr>
          <p:cNvCxnSpPr>
            <a:cxnSpLocks/>
          </p:cNvCxnSpPr>
          <p:nvPr/>
        </p:nvCxnSpPr>
        <p:spPr>
          <a:xfrm>
            <a:off x="6334024" y="2813468"/>
            <a:ext cx="188033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DEEAA9E-97A5-744B-BEA7-C08D15C54115}"/>
              </a:ext>
            </a:extLst>
          </p:cNvPr>
          <p:cNvCxnSpPr>
            <a:cxnSpLocks/>
          </p:cNvCxnSpPr>
          <p:nvPr/>
        </p:nvCxnSpPr>
        <p:spPr>
          <a:xfrm>
            <a:off x="969544" y="5084228"/>
            <a:ext cx="274901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79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12BA56F-8CF7-654D-8A9C-CBE2D4173E10}"/>
              </a:ext>
            </a:extLst>
          </p:cNvPr>
          <p:cNvSpPr/>
          <p:nvPr/>
        </p:nvSpPr>
        <p:spPr>
          <a:xfrm>
            <a:off x="801" y="1577"/>
            <a:ext cx="1112517" cy="6858000"/>
          </a:xfrm>
          <a:prstGeom prst="rect">
            <a:avLst/>
          </a:prstGeom>
          <a:solidFill>
            <a:srgbClr val="1A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212CFBF-3889-E84B-8D91-73078B756EAA}"/>
              </a:ext>
            </a:extLst>
          </p:cNvPr>
          <p:cNvSpPr/>
          <p:nvPr/>
        </p:nvSpPr>
        <p:spPr>
          <a:xfrm rot="16200000">
            <a:off x="-2558099" y="2180308"/>
            <a:ext cx="60529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  <a:t>Competitor 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260A2D5-59E3-1241-A17C-B344002E3C34}"/>
              </a:ext>
            </a:extLst>
          </p:cNvPr>
          <p:cNvSpPr/>
          <p:nvPr/>
        </p:nvSpPr>
        <p:spPr>
          <a:xfrm>
            <a:off x="969543" y="4353416"/>
            <a:ext cx="10643337" cy="2229668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107C12E-3F7B-6E4A-B21C-4E8B92C813CD}"/>
              </a:ext>
            </a:extLst>
          </p:cNvPr>
          <p:cNvSpPr/>
          <p:nvPr/>
        </p:nvSpPr>
        <p:spPr>
          <a:xfrm>
            <a:off x="6000854" y="884665"/>
            <a:ext cx="5548931" cy="2951022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11B5AA7-C347-2C46-B630-7011BDBD99B9}"/>
              </a:ext>
            </a:extLst>
          </p:cNvPr>
          <p:cNvSpPr/>
          <p:nvPr/>
        </p:nvSpPr>
        <p:spPr>
          <a:xfrm>
            <a:off x="969544" y="884665"/>
            <a:ext cx="4806763" cy="3277740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4931" y="308021"/>
            <a:ext cx="4398890" cy="476956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1A2B36"/>
                </a:solidFill>
              </a:rPr>
              <a:t>COMPETITOR NAME </a:t>
            </a:r>
            <a:endParaRPr lang="en-US" sz="2800" b="1" dirty="0">
              <a:solidFill>
                <a:srgbClr val="1A2B36"/>
              </a:solidFill>
              <a:effectLst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052674" y="976843"/>
            <a:ext cx="2829946" cy="382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Company Overview</a:t>
            </a: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439348"/>
              </p:ext>
            </p:extLst>
          </p:nvPr>
        </p:nvGraphicFramePr>
        <p:xfrm>
          <a:off x="1032142" y="4901206"/>
          <a:ext cx="10580737" cy="164877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0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2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6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6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53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1A2B36"/>
                          </a:solidFill>
                        </a:rPr>
                        <a:t>Strengths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Weaknesses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Opportunities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Threats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3393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5" name="Subtitle 2"/>
          <p:cNvSpPr txBox="1">
            <a:spLocks/>
          </p:cNvSpPr>
          <p:nvPr/>
        </p:nvSpPr>
        <p:spPr>
          <a:xfrm>
            <a:off x="1052674" y="4420112"/>
            <a:ext cx="6084407" cy="4879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SWOT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1121942" y="1402393"/>
            <a:ext cx="4654831" cy="1169551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Subtitle 2"/>
          <p:cNvSpPr txBox="1">
            <a:spLocks/>
          </p:cNvSpPr>
          <p:nvPr/>
        </p:nvSpPr>
        <p:spPr>
          <a:xfrm>
            <a:off x="1070177" y="2618243"/>
            <a:ext cx="2829946" cy="3561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Buyers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121944" y="3088101"/>
            <a:ext cx="4654830" cy="954107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Subtitle 2"/>
          <p:cNvSpPr txBox="1">
            <a:spLocks/>
          </p:cNvSpPr>
          <p:nvPr/>
        </p:nvSpPr>
        <p:spPr>
          <a:xfrm>
            <a:off x="6080166" y="940286"/>
            <a:ext cx="6084407" cy="883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1A2B36"/>
                </a:solidFill>
              </a:rPr>
              <a:t>Competitive Deal Breakdown</a:t>
            </a: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490220"/>
              </p:ext>
            </p:extLst>
          </p:nvPr>
        </p:nvGraphicFramePr>
        <p:xfrm>
          <a:off x="6016871" y="2033131"/>
          <a:ext cx="5524599" cy="172051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841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1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31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Losses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Win-Loss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7387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>
            <a:off x="6006083" y="386347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i="1" dirty="0">
                <a:solidFill>
                  <a:srgbClr val="222222"/>
                </a:solidFill>
                <a:latin typeface="+mj-lt"/>
              </a:rPr>
              <a:t>*To </a:t>
            </a:r>
            <a:r>
              <a:rPr lang="en-US" sz="1000" b="1" i="1" dirty="0">
                <a:solidFill>
                  <a:srgbClr val="222222"/>
                </a:solidFill>
                <a:latin typeface="+mj-lt"/>
              </a:rPr>
              <a:t>calculate</a:t>
            </a:r>
            <a:r>
              <a:rPr lang="en-US" sz="1000" i="1" dirty="0">
                <a:solidFill>
                  <a:srgbClr val="222222"/>
                </a:solidFill>
                <a:latin typeface="+mj-lt"/>
              </a:rPr>
              <a:t> your </a:t>
            </a:r>
            <a:r>
              <a:rPr lang="en-US" sz="1000" b="1" i="1" dirty="0">
                <a:solidFill>
                  <a:srgbClr val="222222"/>
                </a:solidFill>
                <a:latin typeface="+mj-lt"/>
              </a:rPr>
              <a:t>win-loss percentage</a:t>
            </a:r>
            <a:r>
              <a:rPr lang="en-US" sz="1000" i="1" dirty="0">
                <a:solidFill>
                  <a:srgbClr val="222222"/>
                </a:solidFill>
                <a:latin typeface="+mj-lt"/>
              </a:rPr>
              <a:t> take the number of deals and divide it by the number of deals won,</a:t>
            </a:r>
          </a:p>
          <a:p>
            <a:r>
              <a:rPr lang="en-US" sz="1000" i="1" dirty="0">
                <a:solidFill>
                  <a:srgbClr val="222222"/>
                </a:solidFill>
                <a:latin typeface="+mj-lt"/>
              </a:rPr>
              <a:t>and then lost.</a:t>
            </a:r>
            <a:endParaRPr lang="en-US" sz="1000" dirty="0"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3B15CC1-23EE-874F-9591-280EE84F7B83}"/>
              </a:ext>
            </a:extLst>
          </p:cNvPr>
          <p:cNvGrpSpPr/>
          <p:nvPr/>
        </p:nvGrpSpPr>
        <p:grpSpPr>
          <a:xfrm>
            <a:off x="11799539" y="740828"/>
            <a:ext cx="249485" cy="5829942"/>
            <a:chOff x="157804" y="897491"/>
            <a:chExt cx="249485" cy="582994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63BBC06-3DB7-7543-A50F-3233CE70C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-218104" y="6102039"/>
              <a:ext cx="1005456" cy="24533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ED290A-F860-C94A-A372-EB6F939206E2}"/>
                </a:ext>
              </a:extLst>
            </p:cNvPr>
            <p:cNvSpPr txBox="1"/>
            <p:nvPr/>
          </p:nvSpPr>
          <p:spPr>
            <a:xfrm rot="16200000">
              <a:off x="-2161756" y="3217051"/>
              <a:ext cx="48699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 Competitive Intelligence Automation</a:t>
              </a:r>
            </a:p>
          </p:txBody>
        </p:sp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70989F7-031F-314A-A69D-5D0DF70927AB}"/>
              </a:ext>
            </a:extLst>
          </p:cNvPr>
          <p:cNvCxnSpPr>
            <a:cxnSpLocks/>
          </p:cNvCxnSpPr>
          <p:nvPr/>
        </p:nvCxnSpPr>
        <p:spPr>
          <a:xfrm>
            <a:off x="969544" y="1396461"/>
            <a:ext cx="227657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80673B4-4F6F-9449-BB99-E4031929EA6F}"/>
              </a:ext>
            </a:extLst>
          </p:cNvPr>
          <p:cNvCxnSpPr>
            <a:cxnSpLocks/>
          </p:cNvCxnSpPr>
          <p:nvPr/>
        </p:nvCxnSpPr>
        <p:spPr>
          <a:xfrm>
            <a:off x="969544" y="3027141"/>
            <a:ext cx="95069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D02F410-B28A-3249-A890-66D3CDAC7498}"/>
              </a:ext>
            </a:extLst>
          </p:cNvPr>
          <p:cNvCxnSpPr>
            <a:cxnSpLocks/>
          </p:cNvCxnSpPr>
          <p:nvPr/>
        </p:nvCxnSpPr>
        <p:spPr>
          <a:xfrm>
            <a:off x="969544" y="4810221"/>
            <a:ext cx="95069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AA7D9AB-6E48-9C48-827B-729EECEF05C9}"/>
              </a:ext>
            </a:extLst>
          </p:cNvPr>
          <p:cNvCxnSpPr>
            <a:cxnSpLocks/>
          </p:cNvCxnSpPr>
          <p:nvPr/>
        </p:nvCxnSpPr>
        <p:spPr>
          <a:xfrm>
            <a:off x="5983504" y="1396461"/>
            <a:ext cx="389201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ubtitle 2">
            <a:extLst>
              <a:ext uri="{FF2B5EF4-FFF2-40B4-BE49-F238E27FC236}">
                <a16:creationId xmlns:a16="http://schemas.microsoft.com/office/drawing/2014/main" id="{A6B4F38F-A71F-D349-A846-B3AEB24FACE8}"/>
              </a:ext>
            </a:extLst>
          </p:cNvPr>
          <p:cNvSpPr txBox="1">
            <a:spLocks/>
          </p:cNvSpPr>
          <p:nvPr/>
        </p:nvSpPr>
        <p:spPr>
          <a:xfrm>
            <a:off x="6107593" y="1587473"/>
            <a:ext cx="6084407" cy="428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1A2B36"/>
                </a:solidFill>
              </a:rPr>
              <a:t>TOTAL Deals</a:t>
            </a:r>
          </a:p>
        </p:txBody>
      </p:sp>
      <p:sp>
        <p:nvSpPr>
          <p:cNvPr id="30" name="Round Same Side Corner Rectangle 29">
            <a:extLst>
              <a:ext uri="{FF2B5EF4-FFF2-40B4-BE49-F238E27FC236}">
                <a16:creationId xmlns:a16="http://schemas.microsoft.com/office/drawing/2014/main" id="{A439F853-F72A-B842-90CF-920D76345F6C}"/>
              </a:ext>
            </a:extLst>
          </p:cNvPr>
          <p:cNvSpPr/>
          <p:nvPr/>
        </p:nvSpPr>
        <p:spPr>
          <a:xfrm>
            <a:off x="304269" y="5612356"/>
            <a:ext cx="341233" cy="1247221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6E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C000301-1EC9-7B4F-80B2-69C2EF1B0CBD}"/>
              </a:ext>
            </a:extLst>
          </p:cNvPr>
          <p:cNvSpPr/>
          <p:nvPr/>
        </p:nvSpPr>
        <p:spPr>
          <a:xfrm>
            <a:off x="302966" y="5612356"/>
            <a:ext cx="343838" cy="343838"/>
          </a:xfrm>
          <a:prstGeom prst="ellipse">
            <a:avLst/>
          </a:prstGeom>
          <a:solidFill>
            <a:srgbClr val="76D5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8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12BA56F-8CF7-654D-8A9C-CBE2D4173E10}"/>
              </a:ext>
            </a:extLst>
          </p:cNvPr>
          <p:cNvSpPr/>
          <p:nvPr/>
        </p:nvSpPr>
        <p:spPr>
          <a:xfrm>
            <a:off x="801" y="1577"/>
            <a:ext cx="1112517" cy="6858000"/>
          </a:xfrm>
          <a:prstGeom prst="rect">
            <a:avLst/>
          </a:prstGeom>
          <a:solidFill>
            <a:srgbClr val="1A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212CFBF-3889-E84B-8D91-73078B756EAA}"/>
              </a:ext>
            </a:extLst>
          </p:cNvPr>
          <p:cNvSpPr/>
          <p:nvPr/>
        </p:nvSpPr>
        <p:spPr>
          <a:xfrm rot="16200000">
            <a:off x="-2558099" y="2180308"/>
            <a:ext cx="60529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  <a:t>Competitor 2</a:t>
            </a:r>
          </a:p>
        </p:txBody>
      </p:sp>
      <p:sp>
        <p:nvSpPr>
          <p:cNvPr id="25" name="Round Same Side Corner Rectangle 24">
            <a:extLst>
              <a:ext uri="{FF2B5EF4-FFF2-40B4-BE49-F238E27FC236}">
                <a16:creationId xmlns:a16="http://schemas.microsoft.com/office/drawing/2014/main" id="{D6115A5F-7983-9F4C-B416-4A7E31F1C357}"/>
              </a:ext>
            </a:extLst>
          </p:cNvPr>
          <p:cNvSpPr/>
          <p:nvPr/>
        </p:nvSpPr>
        <p:spPr>
          <a:xfrm>
            <a:off x="304269" y="5612356"/>
            <a:ext cx="341233" cy="1247221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AB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51F1AA-1498-EF46-B1C9-22CD9A47ED67}"/>
              </a:ext>
            </a:extLst>
          </p:cNvPr>
          <p:cNvSpPr/>
          <p:nvPr/>
        </p:nvSpPr>
        <p:spPr>
          <a:xfrm>
            <a:off x="302966" y="5612356"/>
            <a:ext cx="343838" cy="343838"/>
          </a:xfrm>
          <a:prstGeom prst="ellipse">
            <a:avLst/>
          </a:prstGeom>
          <a:solidFill>
            <a:srgbClr val="D87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260A2D5-59E3-1241-A17C-B344002E3C34}"/>
              </a:ext>
            </a:extLst>
          </p:cNvPr>
          <p:cNvSpPr/>
          <p:nvPr/>
        </p:nvSpPr>
        <p:spPr>
          <a:xfrm>
            <a:off x="969543" y="4353416"/>
            <a:ext cx="10643337" cy="2229668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107C12E-3F7B-6E4A-B21C-4E8B92C813CD}"/>
              </a:ext>
            </a:extLst>
          </p:cNvPr>
          <p:cNvSpPr/>
          <p:nvPr/>
        </p:nvSpPr>
        <p:spPr>
          <a:xfrm>
            <a:off x="6000854" y="884665"/>
            <a:ext cx="5548931" cy="2951022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11B5AA7-C347-2C46-B630-7011BDBD99B9}"/>
              </a:ext>
            </a:extLst>
          </p:cNvPr>
          <p:cNvSpPr/>
          <p:nvPr/>
        </p:nvSpPr>
        <p:spPr>
          <a:xfrm>
            <a:off x="969544" y="884665"/>
            <a:ext cx="4806763" cy="3277740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4931" y="308021"/>
            <a:ext cx="4398890" cy="476956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1A2B36"/>
                </a:solidFill>
              </a:rPr>
              <a:t>COMPETITOR NAME </a:t>
            </a:r>
            <a:endParaRPr lang="en-US" sz="2800" b="1" dirty="0">
              <a:solidFill>
                <a:srgbClr val="1A2B36"/>
              </a:solidFill>
              <a:effectLst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052674" y="976843"/>
            <a:ext cx="2829946" cy="382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Company Overview</a:t>
            </a:r>
          </a:p>
        </p:txBody>
      </p:sp>
      <p:sp>
        <p:nvSpPr>
          <p:cNvPr id="42" name="Subtitle 2"/>
          <p:cNvSpPr txBox="1">
            <a:spLocks/>
          </p:cNvSpPr>
          <p:nvPr/>
        </p:nvSpPr>
        <p:spPr>
          <a:xfrm>
            <a:off x="6080166" y="933552"/>
            <a:ext cx="6084407" cy="883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1A2B36"/>
                </a:solidFill>
              </a:rPr>
              <a:t>Competitive Deal Breakdown</a:t>
            </a:r>
          </a:p>
        </p:txBody>
      </p:sp>
      <p:graphicFrame>
        <p:nvGraphicFramePr>
          <p:cNvPr id="43" name="Table 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8975768"/>
              </p:ext>
            </p:extLst>
          </p:nvPr>
        </p:nvGraphicFramePr>
        <p:xfrm>
          <a:off x="6016871" y="2033131"/>
          <a:ext cx="5524599" cy="172051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841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1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31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Losses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Win-Loss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7387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8" name="Rectangle 47"/>
          <p:cNvSpPr/>
          <p:nvPr/>
        </p:nvSpPr>
        <p:spPr>
          <a:xfrm>
            <a:off x="6006083" y="386347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i="1" dirty="0">
                <a:solidFill>
                  <a:srgbClr val="222222"/>
                </a:solidFill>
                <a:latin typeface="+mj-lt"/>
              </a:rPr>
              <a:t>*To </a:t>
            </a:r>
            <a:r>
              <a:rPr lang="en-US" sz="1000" b="1" i="1" dirty="0">
                <a:solidFill>
                  <a:srgbClr val="222222"/>
                </a:solidFill>
                <a:latin typeface="+mj-lt"/>
              </a:rPr>
              <a:t>calculate</a:t>
            </a:r>
            <a:r>
              <a:rPr lang="en-US" sz="1000" i="1" dirty="0">
                <a:solidFill>
                  <a:srgbClr val="222222"/>
                </a:solidFill>
                <a:latin typeface="+mj-lt"/>
              </a:rPr>
              <a:t> your </a:t>
            </a:r>
            <a:r>
              <a:rPr lang="en-US" sz="1000" b="1" i="1" dirty="0">
                <a:solidFill>
                  <a:srgbClr val="222222"/>
                </a:solidFill>
                <a:latin typeface="+mj-lt"/>
              </a:rPr>
              <a:t>win-loss percentage</a:t>
            </a:r>
            <a:r>
              <a:rPr lang="en-US" sz="1000" i="1" dirty="0">
                <a:solidFill>
                  <a:srgbClr val="222222"/>
                </a:solidFill>
                <a:latin typeface="+mj-lt"/>
              </a:rPr>
              <a:t> take the number of deals and divide it by the number of deals won,</a:t>
            </a:r>
          </a:p>
          <a:p>
            <a:r>
              <a:rPr lang="en-US" sz="1000" i="1" dirty="0">
                <a:solidFill>
                  <a:srgbClr val="222222"/>
                </a:solidFill>
                <a:latin typeface="+mj-lt"/>
              </a:rPr>
              <a:t>and then lost.</a:t>
            </a:r>
            <a:endParaRPr lang="en-US" sz="1000" dirty="0"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3B15CC1-23EE-874F-9591-280EE84F7B83}"/>
              </a:ext>
            </a:extLst>
          </p:cNvPr>
          <p:cNvGrpSpPr/>
          <p:nvPr/>
        </p:nvGrpSpPr>
        <p:grpSpPr>
          <a:xfrm>
            <a:off x="11799539" y="740828"/>
            <a:ext cx="249485" cy="5829942"/>
            <a:chOff x="157804" y="897491"/>
            <a:chExt cx="249485" cy="582994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63BBC06-3DB7-7543-A50F-3233CE70C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-218104" y="6102039"/>
              <a:ext cx="1005456" cy="24533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ED290A-F860-C94A-A372-EB6F939206E2}"/>
                </a:ext>
              </a:extLst>
            </p:cNvPr>
            <p:cNvSpPr txBox="1"/>
            <p:nvPr/>
          </p:nvSpPr>
          <p:spPr>
            <a:xfrm rot="16200000">
              <a:off x="-2161756" y="3217051"/>
              <a:ext cx="48699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 Competitive Intelligence Automation</a:t>
              </a:r>
            </a:p>
          </p:txBody>
        </p:sp>
      </p:grpSp>
      <p:sp>
        <p:nvSpPr>
          <p:cNvPr id="36" name="Subtitle 2">
            <a:extLst>
              <a:ext uri="{FF2B5EF4-FFF2-40B4-BE49-F238E27FC236}">
                <a16:creationId xmlns:a16="http://schemas.microsoft.com/office/drawing/2014/main" id="{F6E5FEAC-1B9C-A64A-BD80-4F2AAA7A0A08}"/>
              </a:ext>
            </a:extLst>
          </p:cNvPr>
          <p:cNvSpPr txBox="1">
            <a:spLocks/>
          </p:cNvSpPr>
          <p:nvPr/>
        </p:nvSpPr>
        <p:spPr>
          <a:xfrm>
            <a:off x="1052674" y="4420112"/>
            <a:ext cx="6084407" cy="4879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SWOT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C88AA716-E9E5-0744-BBF2-A697E9AD1D99}"/>
              </a:ext>
            </a:extLst>
          </p:cNvPr>
          <p:cNvSpPr txBox="1">
            <a:spLocks/>
          </p:cNvSpPr>
          <p:nvPr/>
        </p:nvSpPr>
        <p:spPr>
          <a:xfrm>
            <a:off x="1070177" y="2618243"/>
            <a:ext cx="2829946" cy="3561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Buyers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DAE186F-E06E-894A-89D1-7C9E6B6DFA73}"/>
              </a:ext>
            </a:extLst>
          </p:cNvPr>
          <p:cNvCxnSpPr>
            <a:cxnSpLocks/>
          </p:cNvCxnSpPr>
          <p:nvPr/>
        </p:nvCxnSpPr>
        <p:spPr>
          <a:xfrm>
            <a:off x="969544" y="3027141"/>
            <a:ext cx="95069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032725D-B306-4C4A-B70F-ED811804F2EF}"/>
              </a:ext>
            </a:extLst>
          </p:cNvPr>
          <p:cNvCxnSpPr>
            <a:cxnSpLocks/>
          </p:cNvCxnSpPr>
          <p:nvPr/>
        </p:nvCxnSpPr>
        <p:spPr>
          <a:xfrm>
            <a:off x="969544" y="4810221"/>
            <a:ext cx="95069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F92204D-4ACC-6B41-8036-B8D34098862A}"/>
              </a:ext>
            </a:extLst>
          </p:cNvPr>
          <p:cNvCxnSpPr>
            <a:cxnSpLocks/>
          </p:cNvCxnSpPr>
          <p:nvPr/>
        </p:nvCxnSpPr>
        <p:spPr>
          <a:xfrm>
            <a:off x="5983504" y="1396461"/>
            <a:ext cx="389201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Subtitle 2">
            <a:extLst>
              <a:ext uri="{FF2B5EF4-FFF2-40B4-BE49-F238E27FC236}">
                <a16:creationId xmlns:a16="http://schemas.microsoft.com/office/drawing/2014/main" id="{83B1A0C2-EB9D-DA45-901F-F61796FF0E11}"/>
              </a:ext>
            </a:extLst>
          </p:cNvPr>
          <p:cNvSpPr txBox="1">
            <a:spLocks/>
          </p:cNvSpPr>
          <p:nvPr/>
        </p:nvSpPr>
        <p:spPr>
          <a:xfrm>
            <a:off x="6107593" y="1587473"/>
            <a:ext cx="6084407" cy="428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1A2B36"/>
                </a:solidFill>
              </a:rPr>
              <a:t>TOTAL Deals</a:t>
            </a:r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44E429E9-B2FC-D148-A853-B7D4C518B5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117775"/>
              </p:ext>
            </p:extLst>
          </p:nvPr>
        </p:nvGraphicFramePr>
        <p:xfrm>
          <a:off x="1032142" y="4901206"/>
          <a:ext cx="10580737" cy="164877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0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2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6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6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53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1A2B36"/>
                          </a:solidFill>
                        </a:rPr>
                        <a:t>Strengths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Weaknesses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Opportunities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Threats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3393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" name="Rectangle 50">
            <a:extLst>
              <a:ext uri="{FF2B5EF4-FFF2-40B4-BE49-F238E27FC236}">
                <a16:creationId xmlns:a16="http://schemas.microsoft.com/office/drawing/2014/main" id="{81C8E2CB-35CD-B342-9BF0-A5B6DECB6761}"/>
              </a:ext>
            </a:extLst>
          </p:cNvPr>
          <p:cNvSpPr/>
          <p:nvPr/>
        </p:nvSpPr>
        <p:spPr>
          <a:xfrm>
            <a:off x="1121942" y="1402393"/>
            <a:ext cx="4654831" cy="1169551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D36C44F-C750-E24F-8B78-71C107EDEB8F}"/>
              </a:ext>
            </a:extLst>
          </p:cNvPr>
          <p:cNvSpPr/>
          <p:nvPr/>
        </p:nvSpPr>
        <p:spPr>
          <a:xfrm>
            <a:off x="1121944" y="3088101"/>
            <a:ext cx="4654830" cy="954107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0F66E3E-F968-5F4C-8B55-14555E45F9E5}"/>
              </a:ext>
            </a:extLst>
          </p:cNvPr>
          <p:cNvCxnSpPr>
            <a:cxnSpLocks/>
          </p:cNvCxnSpPr>
          <p:nvPr/>
        </p:nvCxnSpPr>
        <p:spPr>
          <a:xfrm>
            <a:off x="969544" y="1396461"/>
            <a:ext cx="227657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9856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12BA56F-8CF7-654D-8A9C-CBE2D4173E10}"/>
              </a:ext>
            </a:extLst>
          </p:cNvPr>
          <p:cNvSpPr/>
          <p:nvPr/>
        </p:nvSpPr>
        <p:spPr>
          <a:xfrm>
            <a:off x="801" y="1577"/>
            <a:ext cx="1112517" cy="6858000"/>
          </a:xfrm>
          <a:prstGeom prst="rect">
            <a:avLst/>
          </a:prstGeom>
          <a:solidFill>
            <a:srgbClr val="1A2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212CFBF-3889-E84B-8D91-73078B756EAA}"/>
              </a:ext>
            </a:extLst>
          </p:cNvPr>
          <p:cNvSpPr/>
          <p:nvPr/>
        </p:nvSpPr>
        <p:spPr>
          <a:xfrm rot="16200000">
            <a:off x="-2558099" y="2180308"/>
            <a:ext cx="60529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  <a:t>Competitor 3</a:t>
            </a:r>
          </a:p>
        </p:txBody>
      </p:sp>
      <p:sp>
        <p:nvSpPr>
          <p:cNvPr id="25" name="Round Same Side Corner Rectangle 24">
            <a:extLst>
              <a:ext uri="{FF2B5EF4-FFF2-40B4-BE49-F238E27FC236}">
                <a16:creationId xmlns:a16="http://schemas.microsoft.com/office/drawing/2014/main" id="{D6115A5F-7983-9F4C-B416-4A7E31F1C357}"/>
              </a:ext>
            </a:extLst>
          </p:cNvPr>
          <p:cNvSpPr/>
          <p:nvPr/>
        </p:nvSpPr>
        <p:spPr>
          <a:xfrm>
            <a:off x="312895" y="5612356"/>
            <a:ext cx="341233" cy="1247221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D87C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451F1AA-1498-EF46-B1C9-22CD9A47ED67}"/>
              </a:ext>
            </a:extLst>
          </p:cNvPr>
          <p:cNvSpPr/>
          <p:nvPr/>
        </p:nvSpPr>
        <p:spPr>
          <a:xfrm>
            <a:off x="311592" y="5620982"/>
            <a:ext cx="343838" cy="343838"/>
          </a:xfrm>
          <a:prstGeom prst="ellipse">
            <a:avLst/>
          </a:prstGeom>
          <a:solidFill>
            <a:srgbClr val="F13F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260A2D5-59E3-1241-A17C-B344002E3C34}"/>
              </a:ext>
            </a:extLst>
          </p:cNvPr>
          <p:cNvSpPr/>
          <p:nvPr/>
        </p:nvSpPr>
        <p:spPr>
          <a:xfrm>
            <a:off x="969543" y="4353416"/>
            <a:ext cx="10643337" cy="2229668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9107C12E-3F7B-6E4A-B21C-4E8B92C813CD}"/>
              </a:ext>
            </a:extLst>
          </p:cNvPr>
          <p:cNvSpPr/>
          <p:nvPr/>
        </p:nvSpPr>
        <p:spPr>
          <a:xfrm>
            <a:off x="6000854" y="884665"/>
            <a:ext cx="5548931" cy="2951022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11B5AA7-C347-2C46-B630-7011BDBD99B9}"/>
              </a:ext>
            </a:extLst>
          </p:cNvPr>
          <p:cNvSpPr/>
          <p:nvPr/>
        </p:nvSpPr>
        <p:spPr>
          <a:xfrm>
            <a:off x="969544" y="884665"/>
            <a:ext cx="4806763" cy="3277740"/>
          </a:xfrm>
          <a:prstGeom prst="roundRect">
            <a:avLst>
              <a:gd name="adj" fmla="val 69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xc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4931" y="308021"/>
            <a:ext cx="4398890" cy="476956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1A2B36"/>
                </a:solidFill>
              </a:rPr>
              <a:t>COMPETITOR NAME </a:t>
            </a:r>
            <a:endParaRPr lang="en-US" sz="2800" b="1" dirty="0">
              <a:solidFill>
                <a:srgbClr val="1A2B36"/>
              </a:solidFill>
              <a:effectLst/>
            </a:endParaRPr>
          </a:p>
        </p:txBody>
      </p:sp>
      <p:sp>
        <p:nvSpPr>
          <p:cNvPr id="31" name="Subtitle 2"/>
          <p:cNvSpPr txBox="1">
            <a:spLocks/>
          </p:cNvSpPr>
          <p:nvPr/>
        </p:nvSpPr>
        <p:spPr>
          <a:xfrm>
            <a:off x="1052674" y="976843"/>
            <a:ext cx="2829946" cy="38279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Company Overview</a:t>
            </a:r>
          </a:p>
        </p:txBody>
      </p:sp>
      <p:sp>
        <p:nvSpPr>
          <p:cNvPr id="39" name="Rectangle 38"/>
          <p:cNvSpPr/>
          <p:nvPr/>
        </p:nvSpPr>
        <p:spPr>
          <a:xfrm>
            <a:off x="969544" y="1402393"/>
            <a:ext cx="4807230" cy="1169551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969544" y="2986776"/>
            <a:ext cx="4807230" cy="954107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graphicFrame>
        <p:nvGraphicFramePr>
          <p:cNvPr id="43" name="Table 42"/>
          <p:cNvGraphicFramePr>
            <a:graphicFrameLocks noGrp="1"/>
          </p:cNvGraphicFramePr>
          <p:nvPr/>
        </p:nvGraphicFramePr>
        <p:xfrm>
          <a:off x="6016871" y="2033131"/>
          <a:ext cx="5524599" cy="1720517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8415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1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4313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Losses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Win-Loss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7387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4" name="Subtitle 2"/>
          <p:cNvSpPr txBox="1">
            <a:spLocks/>
          </p:cNvSpPr>
          <p:nvPr/>
        </p:nvSpPr>
        <p:spPr>
          <a:xfrm>
            <a:off x="6107593" y="1587473"/>
            <a:ext cx="6084407" cy="4282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1A2B36"/>
                </a:solidFill>
              </a:rPr>
              <a:t>TOTAL Deals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006083" y="386347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i="1" dirty="0">
                <a:solidFill>
                  <a:srgbClr val="222222"/>
                </a:solidFill>
                <a:latin typeface="+mj-lt"/>
              </a:rPr>
              <a:t>*To </a:t>
            </a:r>
            <a:r>
              <a:rPr lang="en-US" sz="1000" b="1" i="1" dirty="0">
                <a:solidFill>
                  <a:srgbClr val="222222"/>
                </a:solidFill>
                <a:latin typeface="+mj-lt"/>
              </a:rPr>
              <a:t>calculate</a:t>
            </a:r>
            <a:r>
              <a:rPr lang="en-US" sz="1000" i="1" dirty="0">
                <a:solidFill>
                  <a:srgbClr val="222222"/>
                </a:solidFill>
                <a:latin typeface="+mj-lt"/>
              </a:rPr>
              <a:t> your </a:t>
            </a:r>
            <a:r>
              <a:rPr lang="en-US" sz="1000" b="1" i="1" dirty="0">
                <a:solidFill>
                  <a:srgbClr val="222222"/>
                </a:solidFill>
                <a:latin typeface="+mj-lt"/>
              </a:rPr>
              <a:t>win-loss percentage</a:t>
            </a:r>
            <a:r>
              <a:rPr lang="en-US" sz="1000" i="1" dirty="0">
                <a:solidFill>
                  <a:srgbClr val="222222"/>
                </a:solidFill>
                <a:latin typeface="+mj-lt"/>
              </a:rPr>
              <a:t> take the number of deals and divide it by the number of deals won,</a:t>
            </a:r>
          </a:p>
          <a:p>
            <a:r>
              <a:rPr lang="en-US" sz="1000" i="1" dirty="0">
                <a:solidFill>
                  <a:srgbClr val="222222"/>
                </a:solidFill>
                <a:latin typeface="+mj-lt"/>
              </a:rPr>
              <a:t>and then lost.</a:t>
            </a:r>
            <a:endParaRPr lang="en-US" sz="1000" dirty="0"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3B15CC1-23EE-874F-9591-280EE84F7B83}"/>
              </a:ext>
            </a:extLst>
          </p:cNvPr>
          <p:cNvGrpSpPr/>
          <p:nvPr/>
        </p:nvGrpSpPr>
        <p:grpSpPr>
          <a:xfrm>
            <a:off x="11799539" y="740828"/>
            <a:ext cx="249485" cy="5829942"/>
            <a:chOff x="157804" y="897491"/>
            <a:chExt cx="249485" cy="5829942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263BBC06-3DB7-7543-A50F-3233CE70C9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-218104" y="6102039"/>
              <a:ext cx="1005456" cy="245331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EED290A-F860-C94A-A372-EB6F939206E2}"/>
                </a:ext>
              </a:extLst>
            </p:cNvPr>
            <p:cNvSpPr txBox="1"/>
            <p:nvPr/>
          </p:nvSpPr>
          <p:spPr>
            <a:xfrm rot="16200000">
              <a:off x="-2161756" y="3217051"/>
              <a:ext cx="486995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solidFill>
                    <a:srgbClr val="192B36"/>
                  </a:solidFill>
                  <a:latin typeface="+mj-lt"/>
                </a:rPr>
                <a:t>|  Competitive Intelligence Automation</a:t>
              </a:r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362A0F95-95BD-7240-9530-BA9476CE1899}"/>
              </a:ext>
            </a:extLst>
          </p:cNvPr>
          <p:cNvSpPr txBox="1">
            <a:spLocks/>
          </p:cNvSpPr>
          <p:nvPr/>
        </p:nvSpPr>
        <p:spPr>
          <a:xfrm>
            <a:off x="6080166" y="933552"/>
            <a:ext cx="6084407" cy="883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rgbClr val="1A2B36"/>
                </a:solidFill>
              </a:rPr>
              <a:t>Competitive Deal Breakdown</a:t>
            </a:r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56EA8DE7-83B4-1649-B44F-B0B5C6E41C6D}"/>
              </a:ext>
            </a:extLst>
          </p:cNvPr>
          <p:cNvSpPr txBox="1">
            <a:spLocks/>
          </p:cNvSpPr>
          <p:nvPr/>
        </p:nvSpPr>
        <p:spPr>
          <a:xfrm>
            <a:off x="1052674" y="4420112"/>
            <a:ext cx="6084407" cy="4879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SWOT</a:t>
            </a:r>
          </a:p>
        </p:txBody>
      </p:sp>
      <p:sp>
        <p:nvSpPr>
          <p:cNvPr id="37" name="Subtitle 2">
            <a:extLst>
              <a:ext uri="{FF2B5EF4-FFF2-40B4-BE49-F238E27FC236}">
                <a16:creationId xmlns:a16="http://schemas.microsoft.com/office/drawing/2014/main" id="{AE1BF596-DC8C-D64D-9C42-97BE06C71892}"/>
              </a:ext>
            </a:extLst>
          </p:cNvPr>
          <p:cNvSpPr txBox="1">
            <a:spLocks/>
          </p:cNvSpPr>
          <p:nvPr/>
        </p:nvSpPr>
        <p:spPr>
          <a:xfrm>
            <a:off x="1070177" y="2618243"/>
            <a:ext cx="2829946" cy="3561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b="1" dirty="0">
                <a:solidFill>
                  <a:srgbClr val="1A2B36"/>
                </a:solidFill>
              </a:rPr>
              <a:t>Buyers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4D16F9E-0EED-9549-8CD6-81CD220FB500}"/>
              </a:ext>
            </a:extLst>
          </p:cNvPr>
          <p:cNvCxnSpPr>
            <a:cxnSpLocks/>
          </p:cNvCxnSpPr>
          <p:nvPr/>
        </p:nvCxnSpPr>
        <p:spPr>
          <a:xfrm>
            <a:off x="969544" y="3027141"/>
            <a:ext cx="95069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1932EB7-8EA8-8A43-9A51-DB5D4FA5F977}"/>
              </a:ext>
            </a:extLst>
          </p:cNvPr>
          <p:cNvCxnSpPr>
            <a:cxnSpLocks/>
          </p:cNvCxnSpPr>
          <p:nvPr/>
        </p:nvCxnSpPr>
        <p:spPr>
          <a:xfrm>
            <a:off x="969544" y="4810221"/>
            <a:ext cx="95069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B0196DA-E1E3-8A45-87D2-D50B963F7758}"/>
              </a:ext>
            </a:extLst>
          </p:cNvPr>
          <p:cNvCxnSpPr>
            <a:cxnSpLocks/>
          </p:cNvCxnSpPr>
          <p:nvPr/>
        </p:nvCxnSpPr>
        <p:spPr>
          <a:xfrm>
            <a:off x="5983504" y="1396461"/>
            <a:ext cx="389201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66EB68AB-B18E-394A-841E-9A631785D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986536"/>
              </p:ext>
            </p:extLst>
          </p:nvPr>
        </p:nvGraphicFramePr>
        <p:xfrm>
          <a:off x="1032142" y="4901206"/>
          <a:ext cx="10580737" cy="1648773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6048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28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66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26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53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1A2B36"/>
                          </a:solidFill>
                        </a:rPr>
                        <a:t>Strengths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Weaknesses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Opportunities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Threats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3393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9" name="Rectangle 48">
            <a:extLst>
              <a:ext uri="{FF2B5EF4-FFF2-40B4-BE49-F238E27FC236}">
                <a16:creationId xmlns:a16="http://schemas.microsoft.com/office/drawing/2014/main" id="{19F16F78-37F6-9348-B565-A10B0B643498}"/>
              </a:ext>
            </a:extLst>
          </p:cNvPr>
          <p:cNvSpPr/>
          <p:nvPr/>
        </p:nvSpPr>
        <p:spPr>
          <a:xfrm>
            <a:off x="1121942" y="1402393"/>
            <a:ext cx="4654831" cy="1169551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9D40352-72CF-2E4E-B15D-D77AEF68EFA4}"/>
              </a:ext>
            </a:extLst>
          </p:cNvPr>
          <p:cNvSpPr/>
          <p:nvPr/>
        </p:nvSpPr>
        <p:spPr>
          <a:xfrm>
            <a:off x="1121944" y="3088101"/>
            <a:ext cx="4654830" cy="954107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txBody>
          <a:bodyPr wrap="square">
            <a:spAutoFit/>
          </a:bodyPr>
          <a:lstStyle/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  <a:p>
            <a:endParaRPr lang="en-US" sz="1400" i="1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778BD3A-9431-0C4B-A2BF-AC3BCC909B53}"/>
              </a:ext>
            </a:extLst>
          </p:cNvPr>
          <p:cNvCxnSpPr>
            <a:cxnSpLocks/>
          </p:cNvCxnSpPr>
          <p:nvPr/>
        </p:nvCxnSpPr>
        <p:spPr>
          <a:xfrm>
            <a:off x="969544" y="1396461"/>
            <a:ext cx="2276576" cy="0"/>
          </a:xfrm>
          <a:prstGeom prst="line">
            <a:avLst/>
          </a:prstGeom>
          <a:ln w="50800">
            <a:solidFill>
              <a:srgbClr val="42424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661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BF8E3F4-BB88-A548-82BD-08B4B51F292A}"/>
              </a:ext>
            </a:extLst>
          </p:cNvPr>
          <p:cNvSpPr/>
          <p:nvPr/>
        </p:nvSpPr>
        <p:spPr>
          <a:xfrm>
            <a:off x="0" y="-42538"/>
            <a:ext cx="12192000" cy="692866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A4BEFD-24C2-C64E-87D0-ABA365D909D3}"/>
              </a:ext>
            </a:extLst>
          </p:cNvPr>
          <p:cNvSpPr txBox="1"/>
          <p:nvPr/>
        </p:nvSpPr>
        <p:spPr>
          <a:xfrm>
            <a:off x="2987202" y="4122241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>
              <a:solidFill>
                <a:schemeClr val="tx1">
                  <a:alpha val="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5F9E5B-1A06-7541-8A93-0F58B590A171}"/>
              </a:ext>
            </a:extLst>
          </p:cNvPr>
          <p:cNvSpPr txBox="1"/>
          <p:nvPr/>
        </p:nvSpPr>
        <p:spPr>
          <a:xfrm>
            <a:off x="4081994" y="5312927"/>
            <a:ext cx="5446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tx1">
                    <a:alpha val="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https://www.kompyte.com/register?utm_medium=h2hbctemplate&amp;utm_source=website</a:t>
            </a:r>
            <a:r>
              <a:rPr lang="en-US" sz="600" dirty="0">
                <a:solidFill>
                  <a:schemeClr val="tx1">
                    <a:alpha val="0"/>
                  </a:schemeClr>
                </a:solidFill>
              </a:rPr>
              <a:t> </a:t>
            </a:r>
          </a:p>
          <a:p>
            <a:endParaRPr lang="en-US" sz="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98D9D9C-05DF-C14A-B7F6-F3ADB4B59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7246" y="3233138"/>
            <a:ext cx="1605421" cy="39172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774723B-65ED-F441-87ED-CFA4E37EB175}"/>
              </a:ext>
            </a:extLst>
          </p:cNvPr>
          <p:cNvSpPr/>
          <p:nvPr/>
        </p:nvSpPr>
        <p:spPr>
          <a:xfrm>
            <a:off x="5639870" y="2876567"/>
            <a:ext cx="6687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rgbClr val="FFFFFF"/>
                </a:solidFill>
                <a:latin typeface="Open Sans" panose="020B0606030504020204" pitchFamily="34" charset="0"/>
              </a:rPr>
              <a:t>See the Power of Competitive </a:t>
            </a:r>
            <a:br>
              <a:rPr lang="en-US" b="1" dirty="0">
                <a:solidFill>
                  <a:srgbClr val="FFFFFF"/>
                </a:solidFill>
                <a:latin typeface="Open Sans" panose="020B0606030504020204" pitchFamily="34" charset="0"/>
              </a:rPr>
            </a:br>
            <a:r>
              <a:rPr lang="en-US" b="1" dirty="0">
                <a:solidFill>
                  <a:srgbClr val="FFFFFF"/>
                </a:solidFill>
                <a:latin typeface="Open Sans" panose="020B0606030504020204" pitchFamily="34" charset="0"/>
              </a:rPr>
              <a:t>Intelligence Automation.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14" name="Rounded Rectangle 13">
            <a:hlinkClick r:id="rId4" tooltip="GET STARTED"/>
            <a:extLst>
              <a:ext uri="{FF2B5EF4-FFF2-40B4-BE49-F238E27FC236}">
                <a16:creationId xmlns:a16="http://schemas.microsoft.com/office/drawing/2014/main" id="{63EAE0A0-83F3-044A-847C-BD26E8AC5216}"/>
              </a:ext>
            </a:extLst>
          </p:cNvPr>
          <p:cNvSpPr/>
          <p:nvPr/>
        </p:nvSpPr>
        <p:spPr>
          <a:xfrm>
            <a:off x="5749168" y="3626922"/>
            <a:ext cx="1779828" cy="297394"/>
          </a:xfrm>
          <a:prstGeom prst="roundRect">
            <a:avLst/>
          </a:prstGeom>
          <a:solidFill>
            <a:srgbClr val="FF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SCHEDULE A DEMO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61EF402-830A-8346-8E02-68ED4170443B}"/>
              </a:ext>
            </a:extLst>
          </p:cNvPr>
          <p:cNvCxnSpPr>
            <a:cxnSpLocks/>
          </p:cNvCxnSpPr>
          <p:nvPr/>
        </p:nvCxnSpPr>
        <p:spPr>
          <a:xfrm>
            <a:off x="5411268" y="2781105"/>
            <a:ext cx="0" cy="129579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6F2D333C-A362-9140-9F34-6724181C74D6}"/>
              </a:ext>
            </a:extLst>
          </p:cNvPr>
          <p:cNvSpPr/>
          <p:nvPr/>
        </p:nvSpPr>
        <p:spPr>
          <a:xfrm>
            <a:off x="5852430" y="3841480"/>
            <a:ext cx="1511929" cy="49794"/>
          </a:xfrm>
          <a:prstGeom prst="rect">
            <a:avLst/>
          </a:prstGeom>
          <a:solidFill>
            <a:srgbClr val="FF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E0FC53B-1559-D44C-8B8B-875DF4A742C0}"/>
              </a:ext>
            </a:extLst>
          </p:cNvPr>
          <p:cNvGrpSpPr/>
          <p:nvPr/>
        </p:nvGrpSpPr>
        <p:grpSpPr>
          <a:xfrm>
            <a:off x="10626622" y="2781105"/>
            <a:ext cx="1580618" cy="4124351"/>
            <a:chOff x="9688529" y="415519"/>
            <a:chExt cx="2523791" cy="6585399"/>
          </a:xfrm>
        </p:grpSpPr>
        <p:sp>
          <p:nvSpPr>
            <p:cNvPr id="18" name="Round Same Side Corner Rectangle 17">
              <a:extLst>
                <a:ext uri="{FF2B5EF4-FFF2-40B4-BE49-F238E27FC236}">
                  <a16:creationId xmlns:a16="http://schemas.microsoft.com/office/drawing/2014/main" id="{FD5F0072-7C11-F64F-9E27-E0572ED58E38}"/>
                </a:ext>
              </a:extLst>
            </p:cNvPr>
            <p:cNvSpPr/>
            <p:nvPr/>
          </p:nvSpPr>
          <p:spPr>
            <a:xfrm>
              <a:off x="10521413" y="1069030"/>
              <a:ext cx="840740" cy="592751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A8D5D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Round Same Side Corner Rectangle 18">
              <a:extLst>
                <a:ext uri="{FF2B5EF4-FFF2-40B4-BE49-F238E27FC236}">
                  <a16:creationId xmlns:a16="http://schemas.microsoft.com/office/drawing/2014/main" id="{D68451FE-4C15-8143-AD76-E075ACA7FC2C}"/>
                </a:ext>
              </a:extLst>
            </p:cNvPr>
            <p:cNvSpPr/>
            <p:nvPr/>
          </p:nvSpPr>
          <p:spPr>
            <a:xfrm>
              <a:off x="9691704" y="2196468"/>
              <a:ext cx="831850" cy="480007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D6EB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 Same Side Corner Rectangle 19">
              <a:extLst>
                <a:ext uri="{FF2B5EF4-FFF2-40B4-BE49-F238E27FC236}">
                  <a16:creationId xmlns:a16="http://schemas.microsoft.com/office/drawing/2014/main" id="{D9942883-6479-1342-B251-A2CC98C557EE}"/>
                </a:ext>
              </a:extLst>
            </p:cNvPr>
            <p:cNvSpPr/>
            <p:nvPr/>
          </p:nvSpPr>
          <p:spPr>
            <a:xfrm>
              <a:off x="10523953" y="3067451"/>
              <a:ext cx="838200" cy="39203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D87C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 Same Side Corner Rectangle 20">
              <a:extLst>
                <a:ext uri="{FF2B5EF4-FFF2-40B4-BE49-F238E27FC236}">
                  <a16:creationId xmlns:a16="http://schemas.microsoft.com/office/drawing/2014/main" id="{A1318257-7E32-1345-A35B-EB1756A77CB2}"/>
                </a:ext>
              </a:extLst>
            </p:cNvPr>
            <p:cNvSpPr/>
            <p:nvPr/>
          </p:nvSpPr>
          <p:spPr>
            <a:xfrm>
              <a:off x="11359928" y="419170"/>
              <a:ext cx="831850" cy="657737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A7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ACB33EC-C83B-1C4A-8EE2-39E67F74C8AB}"/>
                </a:ext>
              </a:extLst>
            </p:cNvPr>
            <p:cNvSpPr/>
            <p:nvPr/>
          </p:nvSpPr>
          <p:spPr>
            <a:xfrm>
              <a:off x="9688529" y="2203772"/>
              <a:ext cx="838200" cy="838200"/>
            </a:xfrm>
            <a:prstGeom prst="ellipse">
              <a:avLst/>
            </a:prstGeom>
            <a:solidFill>
              <a:srgbClr val="76D5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ound Same Side Corner Rectangle 22">
              <a:extLst>
                <a:ext uri="{FF2B5EF4-FFF2-40B4-BE49-F238E27FC236}">
                  <a16:creationId xmlns:a16="http://schemas.microsoft.com/office/drawing/2014/main" id="{38A9ABAD-2ABD-4346-9077-FDEA0DB23DF9}"/>
                </a:ext>
              </a:extLst>
            </p:cNvPr>
            <p:cNvSpPr/>
            <p:nvPr/>
          </p:nvSpPr>
          <p:spPr>
            <a:xfrm>
              <a:off x="9688529" y="4725677"/>
              <a:ext cx="838200" cy="227086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AB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813A781C-EFBE-F74A-B542-13B40AEE938C}"/>
                </a:ext>
              </a:extLst>
            </p:cNvPr>
            <p:cNvSpPr/>
            <p:nvPr/>
          </p:nvSpPr>
          <p:spPr>
            <a:xfrm>
              <a:off x="10523953" y="3067451"/>
              <a:ext cx="838200" cy="838200"/>
            </a:xfrm>
            <a:prstGeom prst="ellipse">
              <a:avLst/>
            </a:prstGeom>
            <a:solidFill>
              <a:srgbClr val="F13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4D3BD1FF-34D0-8444-A55A-0F098039FCFB}"/>
                </a:ext>
              </a:extLst>
            </p:cNvPr>
            <p:cNvSpPr/>
            <p:nvPr/>
          </p:nvSpPr>
          <p:spPr>
            <a:xfrm>
              <a:off x="11374120" y="415519"/>
              <a:ext cx="838200" cy="838200"/>
            </a:xfrm>
            <a:prstGeom prst="ellipse">
              <a:avLst/>
            </a:prstGeom>
            <a:solidFill>
              <a:srgbClr val="0A7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69251F0-588D-8C4D-BB5D-89177E959CF7}"/>
                </a:ext>
              </a:extLst>
            </p:cNvPr>
            <p:cNvSpPr/>
            <p:nvPr/>
          </p:nvSpPr>
          <p:spPr>
            <a:xfrm>
              <a:off x="9688529" y="4725677"/>
              <a:ext cx="838200" cy="838200"/>
            </a:xfrm>
            <a:prstGeom prst="ellipse">
              <a:avLst/>
            </a:prstGeom>
            <a:solidFill>
              <a:srgbClr val="D87C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CD098C6-93CE-3143-A005-F01284679776}"/>
                </a:ext>
              </a:extLst>
            </p:cNvPr>
            <p:cNvSpPr/>
            <p:nvPr/>
          </p:nvSpPr>
          <p:spPr>
            <a:xfrm>
              <a:off x="10523953" y="1064515"/>
              <a:ext cx="838200" cy="838200"/>
            </a:xfrm>
            <a:prstGeom prst="ellipse">
              <a:avLst/>
            </a:prstGeom>
            <a:solidFill>
              <a:srgbClr val="0A7E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 Same Side Corner Rectangle 27">
              <a:extLst>
                <a:ext uri="{FF2B5EF4-FFF2-40B4-BE49-F238E27FC236}">
                  <a16:creationId xmlns:a16="http://schemas.microsoft.com/office/drawing/2014/main" id="{BAA42133-C22F-D448-8F89-2F96322F43DA}"/>
                </a:ext>
              </a:extLst>
            </p:cNvPr>
            <p:cNvSpPr/>
            <p:nvPr/>
          </p:nvSpPr>
          <p:spPr>
            <a:xfrm>
              <a:off x="11359928" y="4034553"/>
              <a:ext cx="838200" cy="296636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13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F2DB36D-DF6C-5446-B894-43D2E418D21B}"/>
                </a:ext>
              </a:extLst>
            </p:cNvPr>
            <p:cNvSpPr/>
            <p:nvPr/>
          </p:nvSpPr>
          <p:spPr>
            <a:xfrm>
              <a:off x="11353676" y="4005567"/>
              <a:ext cx="838200" cy="838200"/>
            </a:xfrm>
            <a:prstGeom prst="ellipse">
              <a:avLst/>
            </a:prstGeom>
            <a:solidFill>
              <a:srgbClr val="F13F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21229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A2A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4285</TotalTime>
  <Words>338</Words>
  <Application>Microsoft Macintosh PowerPoint</Application>
  <PresentationFormat>Widescreen</PresentationFormat>
  <Paragraphs>174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Kompyte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Win-Loss Battle Card Template</dc:title>
  <dc:subject/>
  <dc:creator>Konstantina</dc:creator>
  <cp:keywords>Win-Loss Battle Card Template</cp:keywords>
  <dc:description/>
  <cp:lastModifiedBy>Konstantina</cp:lastModifiedBy>
  <cp:revision>108</cp:revision>
  <cp:lastPrinted>2022-10-04T09:31:33Z</cp:lastPrinted>
  <dcterms:created xsi:type="dcterms:W3CDTF">2019-09-12T10:29:18Z</dcterms:created>
  <dcterms:modified xsi:type="dcterms:W3CDTF">2022-10-04T09:56:52Z</dcterms:modified>
  <cp:category/>
</cp:coreProperties>
</file>